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1" r:id="rId3"/>
    <p:sldId id="317" r:id="rId4"/>
    <p:sldId id="318" r:id="rId5"/>
    <p:sldId id="319" r:id="rId6"/>
    <p:sldId id="321" r:id="rId7"/>
    <p:sldId id="312" r:id="rId8"/>
    <p:sldId id="326" r:id="rId9"/>
    <p:sldId id="333" r:id="rId10"/>
    <p:sldId id="328" r:id="rId11"/>
    <p:sldId id="329" r:id="rId12"/>
    <p:sldId id="327" r:id="rId13"/>
    <p:sldId id="334" r:id="rId14"/>
    <p:sldId id="309" r:id="rId15"/>
    <p:sldId id="296" r:id="rId16"/>
    <p:sldId id="297" r:id="rId17"/>
    <p:sldId id="298" r:id="rId18"/>
    <p:sldId id="305" r:id="rId19"/>
    <p:sldId id="299" r:id="rId20"/>
    <p:sldId id="300" r:id="rId21"/>
    <p:sldId id="270" r:id="rId22"/>
    <p:sldId id="302" r:id="rId23"/>
    <p:sldId id="258" r:id="rId24"/>
    <p:sldId id="257" r:id="rId25"/>
    <p:sldId id="260" r:id="rId26"/>
    <p:sldId id="301" r:id="rId27"/>
    <p:sldId id="259" r:id="rId28"/>
    <p:sldId id="303" r:id="rId29"/>
    <p:sldId id="306" r:id="rId30"/>
    <p:sldId id="307" r:id="rId31"/>
    <p:sldId id="304" r:id="rId32"/>
    <p:sldId id="308" r:id="rId33"/>
    <p:sldId id="272" r:id="rId34"/>
    <p:sldId id="271" r:id="rId35"/>
    <p:sldId id="264" r:id="rId36"/>
    <p:sldId id="276" r:id="rId37"/>
    <p:sldId id="277" r:id="rId38"/>
    <p:sldId id="278" r:id="rId39"/>
    <p:sldId id="279" r:id="rId40"/>
    <p:sldId id="280" r:id="rId41"/>
    <p:sldId id="273" r:id="rId42"/>
    <p:sldId id="286" r:id="rId43"/>
    <p:sldId id="287" r:id="rId44"/>
    <p:sldId id="288" r:id="rId45"/>
    <p:sldId id="289" r:id="rId46"/>
    <p:sldId id="290" r:id="rId47"/>
    <p:sldId id="291" r:id="rId48"/>
    <p:sldId id="292" r:id="rId49"/>
    <p:sldId id="293" r:id="rId50"/>
    <p:sldId id="294" r:id="rId51"/>
    <p:sldId id="274" r:id="rId52"/>
    <p:sldId id="269" r:id="rId53"/>
    <p:sldId id="281" r:id="rId54"/>
    <p:sldId id="282" r:id="rId55"/>
    <p:sldId id="283" r:id="rId56"/>
    <p:sldId id="284" r:id="rId57"/>
    <p:sldId id="285" r:id="rId58"/>
    <p:sldId id="275" r:id="rId59"/>
    <p:sldId id="267"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904"/>
    <a:srgbClr val="205E58"/>
    <a:srgbClr val="31859C"/>
    <a:srgbClr val="E46C0A"/>
    <a:srgbClr val="604A7B"/>
    <a:srgbClr val="632523"/>
    <a:srgbClr val="C00000"/>
    <a:srgbClr val="4F6228"/>
    <a:srgbClr val="7F7F7F"/>
    <a:srgbClr val="2D4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94660"/>
  </p:normalViewPr>
  <p:slideViewPr>
    <p:cSldViewPr snapToGrid="0">
      <p:cViewPr>
        <p:scale>
          <a:sx n="66" d="100"/>
          <a:sy n="66" d="100"/>
        </p:scale>
        <p:origin x="1566" y="984"/>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1549527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296637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427455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419716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379528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89280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292679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340908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104963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3476225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C2288E3-3112-4B90-B99C-15B03EC4E11E}" type="datetimeFigureOut">
              <a:rPr lang="zh-CN" altLang="en-US" smtClean="0"/>
              <a:t>2017/1/17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29437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288E3-3112-4B90-B99C-15B03EC4E11E}" type="datetimeFigureOut">
              <a:rPr lang="zh-CN" altLang="en-US" smtClean="0"/>
              <a:t>2017/1/17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F2DC6-CCB0-4F94-9B8C-30797D23AA35}" type="slidenum">
              <a:rPr lang="zh-CN" altLang="en-US" smtClean="0"/>
              <a:t>‹#›</a:t>
            </a:fld>
            <a:endParaRPr lang="zh-CN" altLang="en-US"/>
          </a:p>
        </p:txBody>
      </p:sp>
    </p:spTree>
    <p:extLst>
      <p:ext uri="{BB962C8B-B14F-4D97-AF65-F5344CB8AC3E}">
        <p14:creationId xmlns:p14="http://schemas.microsoft.com/office/powerpoint/2010/main" val="1407027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wangding/courses/tree/master/seIDEPracticeCas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angding/courses/tree/master/seIDEPracticeCase"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83" y="1287463"/>
            <a:ext cx="5715000" cy="4445000"/>
          </a:xfrm>
          <a:prstGeom prst="rect">
            <a:avLst/>
          </a:prstGeom>
          <a:effectLst>
            <a:softEdge rad="127000"/>
          </a:effectLst>
        </p:spPr>
      </p:pic>
      <p:sp>
        <p:nvSpPr>
          <p:cNvPr id="9" name="文本框 8"/>
          <p:cNvSpPr txBox="1"/>
          <p:nvPr/>
        </p:nvSpPr>
        <p:spPr>
          <a:xfrm>
            <a:off x="5573482" y="2195757"/>
            <a:ext cx="5038725" cy="1314206"/>
          </a:xfrm>
          <a:prstGeom prst="rect">
            <a:avLst/>
          </a:prstGeom>
          <a:noFill/>
        </p:spPr>
        <p:txBody>
          <a:bodyPr wrap="square" rtlCol="0">
            <a:spAutoFit/>
          </a:bodyPr>
          <a:lstStyle/>
          <a:p>
            <a:pPr algn="ctr">
              <a:lnSpc>
                <a:spcPct val="150000"/>
              </a:lnSpc>
            </a:pPr>
            <a:r>
              <a:rPr lang="zh-CN" altLang="en-US" sz="6000" b="1" spc="300" dirty="0">
                <a:solidFill>
                  <a:srgbClr val="354904"/>
                </a:solidFill>
                <a:effectLst>
                  <a:glow rad="228600">
                    <a:schemeClr val="accent6">
                      <a:lumMod val="60000"/>
                      <a:lumOff val="40000"/>
                      <a:alpha val="40000"/>
                    </a:schemeClr>
                  </a:glow>
                </a:effectLst>
                <a:latin typeface="微软雅黑" panose="020B0503020204020204" pitchFamily="34" charset="-122"/>
                <a:ea typeface="微软雅黑" panose="020B0503020204020204" pitchFamily="34" charset="-122"/>
              </a:rPr>
              <a:t>软件</a:t>
            </a:r>
            <a:r>
              <a:rPr lang="zh-CN" altLang="en-US" sz="6000" b="1" spc="300">
                <a:solidFill>
                  <a:srgbClr val="354904"/>
                </a:solidFill>
                <a:effectLst>
                  <a:glow rad="228600">
                    <a:schemeClr val="accent6">
                      <a:lumMod val="60000"/>
                      <a:lumOff val="40000"/>
                      <a:alpha val="40000"/>
                    </a:schemeClr>
                  </a:glow>
                </a:effectLst>
                <a:latin typeface="微软雅黑" panose="020B0503020204020204" pitchFamily="34" charset="-122"/>
                <a:ea typeface="微软雅黑" panose="020B0503020204020204" pitchFamily="34" charset="-122"/>
              </a:rPr>
              <a:t>测</a:t>
            </a:r>
            <a:r>
              <a:rPr lang="zh-CN" altLang="en-US" sz="6000" b="1" spc="300" smtClean="0">
                <a:solidFill>
                  <a:srgbClr val="354904"/>
                </a:solidFill>
                <a:effectLst>
                  <a:glow rad="228600">
                    <a:schemeClr val="accent6">
                      <a:lumMod val="60000"/>
                      <a:lumOff val="40000"/>
                      <a:alpha val="40000"/>
                    </a:schemeClr>
                  </a:glow>
                </a:effectLst>
                <a:latin typeface="微软雅黑" panose="020B0503020204020204" pitchFamily="34" charset="-122"/>
                <a:ea typeface="微软雅黑" panose="020B0503020204020204" pitchFamily="34" charset="-122"/>
              </a:rPr>
              <a:t>试大全</a:t>
            </a:r>
            <a:endParaRPr lang="en-US" altLang="zh-CN" sz="6000" b="1" spc="300" dirty="0">
              <a:solidFill>
                <a:srgbClr val="354904"/>
              </a:solidFill>
              <a:effectLst>
                <a:glow rad="228600">
                  <a:schemeClr val="accent6">
                    <a:lumMod val="60000"/>
                    <a:lumOff val="40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6847110" y="4532134"/>
            <a:ext cx="3569155" cy="1200329"/>
          </a:xfrm>
          <a:prstGeom prst="rect">
            <a:avLst/>
          </a:prstGeom>
          <a:noFill/>
          <a:effectLst/>
        </p:spPr>
        <p:txBody>
          <a:bodyPr wrap="square" rtlCol="0">
            <a:spAutoFit/>
          </a:bodyPr>
          <a:lstStyle/>
          <a:p>
            <a:pPr algn="r">
              <a:lnSpc>
                <a:spcPct val="150000"/>
              </a:lnSpc>
            </a:pPr>
            <a:r>
              <a:rPr lang="zh-CN" altLang="en-US" sz="2400" b="1" spc="300" smtClean="0">
                <a:solidFill>
                  <a:srgbClr val="354904"/>
                </a:solidFill>
                <a:effectLst/>
                <a:latin typeface="微软雅黑" panose="020B0503020204020204" pitchFamily="34" charset="-122"/>
                <a:ea typeface="微软雅黑" panose="020B0503020204020204" pitchFamily="34" charset="-122"/>
              </a:rPr>
              <a:t>每日一测</a:t>
            </a:r>
            <a:endParaRPr lang="en-US" altLang="zh-CN" sz="2400" b="1" spc="300" smtClean="0">
              <a:solidFill>
                <a:srgbClr val="354904"/>
              </a:solidFill>
              <a:effectLst/>
              <a:latin typeface="微软雅黑" panose="020B0503020204020204" pitchFamily="34" charset="-122"/>
              <a:ea typeface="微软雅黑" panose="020B0503020204020204" pitchFamily="34" charset="-122"/>
            </a:endParaRPr>
          </a:p>
          <a:p>
            <a:pPr algn="r">
              <a:lnSpc>
                <a:spcPct val="150000"/>
              </a:lnSpc>
            </a:pPr>
            <a:r>
              <a:rPr lang="zh-CN" altLang="en-US" sz="2400" b="1" spc="300" smtClean="0">
                <a:solidFill>
                  <a:srgbClr val="354904"/>
                </a:solidFill>
                <a:effectLst/>
                <a:latin typeface="微软雅黑" panose="020B0503020204020204" pitchFamily="34" charset="-122"/>
                <a:ea typeface="微软雅黑" panose="020B0503020204020204" pitchFamily="34" charset="-122"/>
              </a:rPr>
              <a:t>软件测试类型大全</a:t>
            </a:r>
            <a:endParaRPr lang="en-US" altLang="zh-CN" sz="2400" b="1" spc="300" dirty="0">
              <a:solidFill>
                <a:srgbClr val="354904"/>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7472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eeksquares.com/images/landing-concept-item-6.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4517974">
            <a:off x="-3435302" y="-602965"/>
            <a:ext cx="8103707" cy="810370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766612" y="2200606"/>
            <a:ext cx="7103905" cy="3970318"/>
          </a:xfrm>
          <a:prstGeom prst="rect">
            <a:avLst/>
          </a:prstGeom>
        </p:spPr>
        <p:txBody>
          <a:bodyPr wrap="square">
            <a:spAutoFit/>
          </a:bodyPr>
          <a:lstStyle/>
          <a:p>
            <a:pPr marL="34290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业</a:t>
            </a:r>
            <a:r>
              <a:rPr lang="zh-CN" altLang="en-US" sz="2000">
                <a:latin typeface="微软雅黑" panose="020B0503020204020204" pitchFamily="34" charset="-122"/>
                <a:ea typeface="微软雅黑" panose="020B0503020204020204" pitchFamily="34" charset="-122"/>
              </a:rPr>
              <a:t>务需求必须</a:t>
            </a:r>
            <a:r>
              <a:rPr lang="zh-CN" altLang="en-US" sz="2000">
                <a:latin typeface="微软雅黑" panose="020B0503020204020204" pitchFamily="34" charset="-122"/>
                <a:ea typeface="微软雅黑" panose="020B0503020204020204" pitchFamily="34" charset="-122"/>
              </a:rPr>
              <a:t>可</a:t>
            </a:r>
            <a:r>
              <a:rPr lang="zh-CN" altLang="en-US" sz="2000" smtClean="0">
                <a:latin typeface="微软雅黑" panose="020B0503020204020204" pitchFamily="34" charset="-122"/>
                <a:ea typeface="微软雅黑" panose="020B0503020204020204" pitchFamily="34" charset="-122"/>
              </a:rPr>
              <a:t>用</a:t>
            </a:r>
            <a:endParaRPr lang="en-US" altLang="zh-CN" sz="2000" smtClean="0">
              <a:latin typeface="微软雅黑" panose="020B0503020204020204" pitchFamily="34" charset="-122"/>
              <a:ea typeface="微软雅黑" panose="020B0503020204020204" pitchFamily="34" charset="-122"/>
            </a:endParaRPr>
          </a:p>
          <a:p>
            <a:pPr marL="53340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应</a:t>
            </a:r>
            <a:r>
              <a:rPr lang="zh-CN" altLang="en-US" sz="2000">
                <a:latin typeface="微软雅黑" panose="020B0503020204020204" pitchFamily="34" charset="-122"/>
                <a:ea typeface="微软雅黑" panose="020B0503020204020204" pitchFamily="34" charset="-122"/>
              </a:rPr>
              <a:t>用程序代码应该全部开发</a:t>
            </a:r>
            <a:r>
              <a:rPr lang="zh-CN" altLang="en-US" sz="2000">
                <a:latin typeface="微软雅黑" panose="020B0503020204020204" pitchFamily="34" charset="-122"/>
                <a:ea typeface="微软雅黑" panose="020B0503020204020204" pitchFamily="34" charset="-122"/>
              </a:rPr>
              <a:t>完</a:t>
            </a:r>
            <a:r>
              <a:rPr lang="zh-CN" altLang="en-US" sz="2000" smtClean="0">
                <a:latin typeface="微软雅黑" panose="020B0503020204020204" pitchFamily="34" charset="-122"/>
                <a:ea typeface="微软雅黑" panose="020B0503020204020204" pitchFamily="34" charset="-122"/>
              </a:rPr>
              <a:t>成</a:t>
            </a:r>
            <a:endParaRPr lang="en-US" altLang="zh-CN" sz="2000" smtClean="0">
              <a:latin typeface="微软雅黑" panose="020B0503020204020204" pitchFamily="34" charset="-122"/>
              <a:ea typeface="微软雅黑" panose="020B0503020204020204" pitchFamily="34" charset="-122"/>
            </a:endParaRPr>
          </a:p>
          <a:p>
            <a:pPr marL="62865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单</a:t>
            </a:r>
            <a:r>
              <a:rPr lang="zh-CN" altLang="en-US" sz="2000">
                <a:latin typeface="微软雅黑" panose="020B0503020204020204" pitchFamily="34" charset="-122"/>
                <a:ea typeface="微软雅黑" panose="020B0503020204020204" pitchFamily="34" charset="-122"/>
              </a:rPr>
              <a:t>元测试、集成测试和系统测</a:t>
            </a:r>
            <a:r>
              <a:rPr lang="zh-CN" altLang="en-US" sz="2000">
                <a:latin typeface="微软雅黑" panose="020B0503020204020204" pitchFamily="34" charset="-122"/>
                <a:ea typeface="微软雅黑" panose="020B0503020204020204" pitchFamily="34" charset="-122"/>
              </a:rPr>
              <a:t>试</a:t>
            </a:r>
            <a:r>
              <a:rPr lang="zh-CN" altLang="en-US" sz="2000" smtClean="0">
                <a:latin typeface="微软雅黑" panose="020B0503020204020204" pitchFamily="34" charset="-122"/>
                <a:ea typeface="微软雅黑" panose="020B0503020204020204" pitchFamily="34" charset="-122"/>
              </a:rPr>
              <a:t>应完成</a:t>
            </a:r>
            <a:endParaRPr lang="en-US" altLang="zh-CN" sz="2000" smtClean="0">
              <a:latin typeface="微软雅黑" panose="020B0503020204020204" pitchFamily="34" charset="-122"/>
              <a:ea typeface="微软雅黑" panose="020B0503020204020204" pitchFamily="34" charset="-122"/>
            </a:endParaRPr>
          </a:p>
          <a:p>
            <a:pPr marL="80010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集</a:t>
            </a:r>
            <a:r>
              <a:rPr lang="zh-CN" altLang="en-US" sz="2000">
                <a:latin typeface="微软雅黑" panose="020B0503020204020204" pitchFamily="34" charset="-122"/>
                <a:ea typeface="微软雅黑" panose="020B0503020204020204" pitchFamily="34" charset="-122"/>
              </a:rPr>
              <a:t>成</a:t>
            </a:r>
            <a:r>
              <a:rPr lang="zh-CN" altLang="en-US" sz="2000">
                <a:latin typeface="微软雅黑" panose="020B0503020204020204" pitchFamily="34" charset="-122"/>
                <a:ea typeface="微软雅黑" panose="020B0503020204020204" pitchFamily="34" charset="-122"/>
              </a:rPr>
              <a:t>测</a:t>
            </a:r>
            <a:r>
              <a:rPr lang="zh-CN" altLang="en-US" sz="2000" smtClean="0">
                <a:latin typeface="微软雅黑" panose="020B0503020204020204" pitchFamily="34" charset="-122"/>
                <a:ea typeface="微软雅黑" panose="020B0503020204020204" pitchFamily="34" charset="-122"/>
              </a:rPr>
              <a:t>试无严重，</a:t>
            </a:r>
            <a:r>
              <a:rPr lang="zh-CN" altLang="en-US" sz="2000">
                <a:latin typeface="微软雅黑" panose="020B0503020204020204" pitchFamily="34" charset="-122"/>
                <a:ea typeface="微软雅黑" panose="020B0503020204020204" pitchFamily="34" charset="-122"/>
              </a:rPr>
              <a:t>高优</a:t>
            </a:r>
            <a:r>
              <a:rPr lang="zh-CN" altLang="en-US" sz="2000">
                <a:latin typeface="微软雅黑" panose="020B0503020204020204" pitchFamily="34" charset="-122"/>
                <a:ea typeface="微软雅黑" panose="020B0503020204020204" pitchFamily="34" charset="-122"/>
              </a:rPr>
              <a:t>先</a:t>
            </a:r>
            <a:r>
              <a:rPr lang="zh-CN" altLang="en-US" sz="2000" smtClean="0">
                <a:latin typeface="微软雅黑" panose="020B0503020204020204" pitchFamily="34" charset="-122"/>
                <a:ea typeface="微软雅黑" panose="020B0503020204020204" pitchFamily="34" charset="-122"/>
              </a:rPr>
              <a:t>级、</a:t>
            </a:r>
            <a:r>
              <a:rPr lang="zh-CN" altLang="en-US" sz="2000">
                <a:latin typeface="微软雅黑" panose="020B0503020204020204" pitchFamily="34" charset="-122"/>
                <a:ea typeface="微软雅黑" panose="020B0503020204020204" pitchFamily="34" charset="-122"/>
              </a:rPr>
              <a:t>中等规模</a:t>
            </a:r>
            <a:r>
              <a:rPr lang="zh-CN" altLang="en-US" sz="2000">
                <a:latin typeface="微软雅黑" panose="020B0503020204020204" pitchFamily="34" charset="-122"/>
                <a:ea typeface="微软雅黑" panose="020B0503020204020204" pitchFamily="34" charset="-122"/>
              </a:rPr>
              <a:t>以</a:t>
            </a:r>
            <a:r>
              <a:rPr lang="zh-CN" altLang="en-US" sz="2000" smtClean="0">
                <a:latin typeface="微软雅黑" panose="020B0503020204020204" pitchFamily="34" charset="-122"/>
                <a:ea typeface="微软雅黑" panose="020B0503020204020204" pitchFamily="34" charset="-122"/>
              </a:rPr>
              <a:t>上缺陷</a:t>
            </a:r>
            <a:endParaRPr lang="en-US" altLang="zh-CN" sz="2000" smtClean="0">
              <a:latin typeface="微软雅黑" panose="020B0503020204020204" pitchFamily="34" charset="-122"/>
              <a:ea typeface="微软雅黑" panose="020B0503020204020204" pitchFamily="34" charset="-122"/>
            </a:endParaRPr>
          </a:p>
          <a:p>
            <a:pPr marL="80010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只</a:t>
            </a:r>
            <a:r>
              <a:rPr lang="zh-CN" altLang="en-US" sz="2000">
                <a:latin typeface="微软雅黑" panose="020B0503020204020204" pitchFamily="34" charset="-122"/>
                <a:ea typeface="微软雅黑" panose="020B0503020204020204" pitchFamily="34" charset="-122"/>
              </a:rPr>
              <a:t>有表面的</a:t>
            </a:r>
            <a:r>
              <a:rPr lang="zh-CN" altLang="en-US" sz="2000">
                <a:latin typeface="微软雅黑" panose="020B0503020204020204" pitchFamily="34" charset="-122"/>
                <a:ea typeface="微软雅黑" panose="020B0503020204020204" pitchFamily="34" charset="-122"/>
              </a:rPr>
              <a:t>缺</a:t>
            </a:r>
            <a:r>
              <a:rPr lang="zh-CN" altLang="en-US" sz="2000" smtClean="0">
                <a:latin typeface="微软雅黑" panose="020B0503020204020204" pitchFamily="34" charset="-122"/>
                <a:ea typeface="微软雅黑" panose="020B0503020204020204" pitchFamily="34" charset="-122"/>
              </a:rPr>
              <a:t>陷，且回归</a:t>
            </a:r>
            <a:r>
              <a:rPr lang="zh-CN" altLang="en-US" sz="2000">
                <a:latin typeface="微软雅黑" panose="020B0503020204020204" pitchFamily="34" charset="-122"/>
                <a:ea typeface="微软雅黑" panose="020B0503020204020204" pitchFamily="34" charset="-122"/>
              </a:rPr>
              <a:t>测</a:t>
            </a:r>
            <a:r>
              <a:rPr lang="zh-CN" altLang="en-US" sz="2000">
                <a:latin typeface="微软雅黑" panose="020B0503020204020204" pitchFamily="34" charset="-122"/>
                <a:ea typeface="微软雅黑" panose="020B0503020204020204" pitchFamily="34" charset="-122"/>
              </a:rPr>
              <a:t>试</a:t>
            </a:r>
            <a:r>
              <a:rPr lang="zh-CN" altLang="en-US" sz="2000" smtClean="0">
                <a:latin typeface="微软雅黑" panose="020B0503020204020204" pitchFamily="34" charset="-122"/>
                <a:ea typeface="微软雅黑" panose="020B0503020204020204" pitchFamily="34" charset="-122"/>
              </a:rPr>
              <a:t>已完</a:t>
            </a:r>
            <a:r>
              <a:rPr lang="zh-CN" altLang="en-US" sz="2000">
                <a:latin typeface="微软雅黑" panose="020B0503020204020204" pitchFamily="34" charset="-122"/>
                <a:ea typeface="微软雅黑" panose="020B0503020204020204" pitchFamily="34" charset="-122"/>
              </a:rPr>
              <a:t>成</a:t>
            </a:r>
            <a:r>
              <a:rPr lang="zh-CN" altLang="en-US" sz="2000" smtClean="0">
                <a:latin typeface="微软雅黑" panose="020B0503020204020204" pitchFamily="34" charset="-122"/>
                <a:ea typeface="微软雅黑" panose="020B0503020204020204" pitchFamily="34" charset="-122"/>
              </a:rPr>
              <a:t>并无重</a:t>
            </a:r>
            <a:r>
              <a:rPr lang="zh-CN" altLang="en-US" sz="2000">
                <a:latin typeface="微软雅黑" panose="020B0503020204020204" pitchFamily="34" charset="-122"/>
                <a:ea typeface="微软雅黑" panose="020B0503020204020204" pitchFamily="34" charset="-122"/>
              </a:rPr>
              <a:t>大</a:t>
            </a:r>
            <a:r>
              <a:rPr lang="zh-CN" altLang="en-US" sz="2000">
                <a:latin typeface="微软雅黑" panose="020B0503020204020204" pitchFamily="34" charset="-122"/>
                <a:ea typeface="微软雅黑" panose="020B0503020204020204" pitchFamily="34" charset="-122"/>
              </a:rPr>
              <a:t>缺</a:t>
            </a:r>
            <a:r>
              <a:rPr lang="zh-CN" altLang="en-US" sz="2000" smtClean="0">
                <a:latin typeface="微软雅黑" panose="020B0503020204020204" pitchFamily="34" charset="-122"/>
                <a:ea typeface="微软雅黑" panose="020B0503020204020204" pitchFamily="34" charset="-122"/>
              </a:rPr>
              <a:t>陷</a:t>
            </a:r>
            <a:endParaRPr lang="en-US" altLang="zh-CN" sz="2000" smtClean="0">
              <a:latin typeface="微软雅黑" panose="020B0503020204020204" pitchFamily="34" charset="-122"/>
              <a:ea typeface="微软雅黑" panose="020B0503020204020204" pitchFamily="34" charset="-122"/>
            </a:endParaRPr>
          </a:p>
          <a:p>
            <a:pPr marL="814388"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所</a:t>
            </a:r>
            <a:r>
              <a:rPr lang="zh-CN" altLang="en-US" sz="2000">
                <a:latin typeface="微软雅黑" panose="020B0503020204020204" pitchFamily="34" charset="-122"/>
                <a:ea typeface="微软雅黑" panose="020B0503020204020204" pitchFamily="34" charset="-122"/>
              </a:rPr>
              <a:t>有发现的缺陷应该被修复和做了回归</a:t>
            </a:r>
            <a:r>
              <a:rPr lang="zh-CN" altLang="en-US" sz="2000">
                <a:latin typeface="微软雅黑" panose="020B0503020204020204" pitchFamily="34" charset="-122"/>
                <a:ea typeface="微软雅黑" panose="020B0503020204020204" pitchFamily="34" charset="-122"/>
              </a:rPr>
              <a:t>测</a:t>
            </a:r>
            <a:r>
              <a:rPr lang="zh-CN" altLang="en-US" sz="2000" smtClean="0">
                <a:latin typeface="微软雅黑" panose="020B0503020204020204" pitchFamily="34" charset="-122"/>
                <a:ea typeface="微软雅黑" panose="020B0503020204020204" pitchFamily="34" charset="-122"/>
              </a:rPr>
              <a:t>试</a:t>
            </a:r>
            <a:endParaRPr lang="en-US" altLang="zh-CN" sz="2000" smtClean="0">
              <a:latin typeface="微软雅黑" panose="020B0503020204020204" pitchFamily="34" charset="-122"/>
              <a:ea typeface="微软雅黑" panose="020B0503020204020204" pitchFamily="34" charset="-122"/>
            </a:endParaRPr>
          </a:p>
          <a:p>
            <a:pPr marL="631825"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所</a:t>
            </a:r>
            <a:r>
              <a:rPr lang="zh-CN" altLang="en-US" sz="2000">
                <a:latin typeface="微软雅黑" panose="020B0503020204020204" pitchFamily="34" charset="-122"/>
                <a:ea typeface="微软雅黑" panose="020B0503020204020204" pitchFamily="34" charset="-122"/>
              </a:rPr>
              <a:t>有测试的跟踪矩</a:t>
            </a:r>
            <a:r>
              <a:rPr lang="zh-CN" altLang="en-US" sz="2000">
                <a:latin typeface="微软雅黑" panose="020B0503020204020204" pitchFamily="34" charset="-122"/>
                <a:ea typeface="微软雅黑" panose="020B0503020204020204" pitchFamily="34" charset="-122"/>
              </a:rPr>
              <a:t>阵</a:t>
            </a:r>
            <a:r>
              <a:rPr lang="zh-CN" altLang="en-US" sz="2000" smtClean="0">
                <a:latin typeface="微软雅黑" panose="020B0503020204020204" pitchFamily="34" charset="-122"/>
                <a:ea typeface="微软雅黑" panose="020B0503020204020204" pitchFamily="34" charset="-122"/>
              </a:rPr>
              <a:t>应完成</a:t>
            </a:r>
            <a:endParaRPr lang="en-US" altLang="zh-CN" sz="2000" smtClean="0">
              <a:latin typeface="微软雅黑" panose="020B0503020204020204" pitchFamily="34" charset="-122"/>
              <a:ea typeface="微软雅黑" panose="020B0503020204020204" pitchFamily="34" charset="-122"/>
            </a:endParaRPr>
          </a:p>
          <a:p>
            <a:pPr marL="531813" indent="-342900">
              <a:lnSpc>
                <a:spcPct val="140000"/>
              </a:lnSpc>
              <a:buFont typeface="Arial" panose="020B0604020202020204" pitchFamily="34" charset="0"/>
              <a:buChar char="•"/>
            </a:pPr>
            <a:r>
              <a:rPr lang="en-US" altLang="zh-CN" sz="2000" smtClean="0">
                <a:latin typeface="微软雅黑" panose="020B0503020204020204" pitchFamily="34" charset="-122"/>
                <a:ea typeface="微软雅黑" panose="020B0503020204020204" pitchFamily="34" charset="-122"/>
              </a:rPr>
              <a:t>UAT </a:t>
            </a:r>
            <a:r>
              <a:rPr lang="zh-CN" altLang="en-US" sz="2000">
                <a:latin typeface="微软雅黑" panose="020B0503020204020204" pitchFamily="34" charset="-122"/>
                <a:ea typeface="微软雅黑" panose="020B0503020204020204" pitchFamily="34" charset="-122"/>
              </a:rPr>
              <a:t>环境必须准</a:t>
            </a:r>
            <a:r>
              <a:rPr lang="zh-CN" altLang="en-US" sz="2000">
                <a:latin typeface="微软雅黑" panose="020B0503020204020204" pitchFamily="34" charset="-122"/>
                <a:ea typeface="微软雅黑" panose="020B0503020204020204" pitchFamily="34" charset="-122"/>
              </a:rPr>
              <a:t>备</a:t>
            </a:r>
            <a:r>
              <a:rPr lang="zh-CN" altLang="en-US" sz="2000" smtClean="0">
                <a:latin typeface="微软雅黑" panose="020B0503020204020204" pitchFamily="34" charset="-122"/>
                <a:ea typeface="微软雅黑" panose="020B0503020204020204" pitchFamily="34" charset="-122"/>
              </a:rPr>
              <a:t>好</a:t>
            </a:r>
            <a:endParaRPr lang="en-US" altLang="zh-CN" sz="2000" smtClean="0">
              <a:latin typeface="微软雅黑" panose="020B0503020204020204" pitchFamily="34" charset="-122"/>
              <a:ea typeface="微软雅黑" panose="020B0503020204020204" pitchFamily="34" charset="-122"/>
            </a:endParaRPr>
          </a:p>
          <a:p>
            <a:pPr marL="342900" indent="-342900">
              <a:lnSpc>
                <a:spcPct val="140000"/>
              </a:lnSpc>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签</a:t>
            </a:r>
            <a:r>
              <a:rPr lang="zh-CN" altLang="en-US" sz="2000">
                <a:latin typeface="微软雅黑" panose="020B0503020204020204" pitchFamily="34" charset="-122"/>
                <a:ea typeface="微软雅黑" panose="020B0503020204020204" pitchFamily="34" charset="-122"/>
              </a:rPr>
              <a:t>发电子邮件或通知系统测试团队</a:t>
            </a:r>
            <a:r>
              <a:rPr lang="zh-CN" altLang="en-US" sz="2000">
                <a:latin typeface="微软雅黑" panose="020B0503020204020204" pitchFamily="34" charset="-122"/>
                <a:ea typeface="微软雅黑" panose="020B0503020204020204" pitchFamily="34" charset="-122"/>
              </a:rPr>
              <a:t>，</a:t>
            </a:r>
            <a:r>
              <a:rPr lang="zh-CN" altLang="en-US" sz="2000" smtClean="0">
                <a:latin typeface="微软雅黑" panose="020B0503020204020204" pitchFamily="34" charset="-122"/>
                <a:ea typeface="微软雅黑" panose="020B0503020204020204" pitchFamily="34" charset="-122"/>
              </a:rPr>
              <a:t>可对</a:t>
            </a:r>
            <a:r>
              <a:rPr lang="zh-CN" altLang="en-US" sz="2000">
                <a:latin typeface="微软雅黑" panose="020B0503020204020204" pitchFamily="34" charset="-122"/>
                <a:ea typeface="微软雅黑" panose="020B0503020204020204" pitchFamily="34" charset="-122"/>
              </a:rPr>
              <a:t>系统执行 </a:t>
            </a:r>
            <a:r>
              <a:rPr lang="en-US" altLang="zh-CN" sz="2000">
                <a:latin typeface="微软雅黑" panose="020B0503020204020204" pitchFamily="34" charset="-122"/>
                <a:ea typeface="微软雅黑" panose="020B0503020204020204" pitchFamily="34" charset="-122"/>
              </a:rPr>
              <a:t>UAT </a:t>
            </a:r>
            <a:endParaRPr lang="zh-CN" altLang="en-US" sz="2000">
              <a:latin typeface="微软雅黑" panose="020B0503020204020204" pitchFamily="34" charset="-122"/>
              <a:ea typeface="微软雅黑" panose="020B0503020204020204" pitchFamily="34" charset="-122"/>
            </a:endParaRPr>
          </a:p>
        </p:txBody>
      </p:sp>
      <p:sp>
        <p:nvSpPr>
          <p:cNvPr id="10" name="矩形 9"/>
          <p:cNvSpPr/>
          <p:nvPr/>
        </p:nvSpPr>
        <p:spPr>
          <a:xfrm>
            <a:off x="4766612" y="392747"/>
            <a:ext cx="3560027" cy="1200329"/>
          </a:xfrm>
          <a:prstGeom prst="rect">
            <a:avLst/>
          </a:prstGeom>
        </p:spPr>
        <p:txBody>
          <a:bodyPr wrap="square">
            <a:spAutoFit/>
          </a:bodyPr>
          <a:lstStyle/>
          <a:p>
            <a:pPr>
              <a:lnSpc>
                <a:spcPct val="120000"/>
              </a:lnSpc>
            </a:pPr>
            <a:r>
              <a:rPr lang="zh-CN" altLang="en-US"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进入准则</a:t>
            </a:r>
            <a:endParaRPr lang="en-US" altLang="zh-CN"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7335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rot="19225416">
            <a:off x="1495625" y="-950165"/>
            <a:ext cx="8668734" cy="5286894"/>
          </a:xfrm>
          <a:prstGeom prst="rect">
            <a:avLst/>
          </a:prstGeom>
        </p:spPr>
      </p:pic>
      <p:grpSp>
        <p:nvGrpSpPr>
          <p:cNvPr id="14" name="组合 13"/>
          <p:cNvGrpSpPr/>
          <p:nvPr/>
        </p:nvGrpSpPr>
        <p:grpSpPr>
          <a:xfrm>
            <a:off x="1280159" y="2547159"/>
            <a:ext cx="9759143" cy="3778828"/>
            <a:chOff x="1280159" y="2547159"/>
            <a:chExt cx="9759143" cy="3778828"/>
          </a:xfrm>
        </p:grpSpPr>
        <p:sp>
          <p:nvSpPr>
            <p:cNvPr id="13" name="等腰三角形 12"/>
            <p:cNvSpPr/>
            <p:nvPr/>
          </p:nvSpPr>
          <p:spPr>
            <a:xfrm>
              <a:off x="1458683" y="2547159"/>
              <a:ext cx="642258" cy="990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标注 9"/>
            <p:cNvSpPr/>
            <p:nvPr/>
          </p:nvSpPr>
          <p:spPr>
            <a:xfrm>
              <a:off x="1280159" y="3042459"/>
              <a:ext cx="9759143" cy="3283528"/>
            </a:xfrm>
            <a:prstGeom prst="wedgeRoundRectCallout">
              <a:avLst>
                <a:gd name="adj1" fmla="val -19753"/>
                <a:gd name="adj2" fmla="val 7031"/>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100" smtClean="0">
                  <a:solidFill>
                    <a:schemeClr val="bg1"/>
                  </a:solidFill>
                  <a:latin typeface="微软雅黑" panose="020B0503020204020204" pitchFamily="34" charset="-122"/>
                  <a:ea typeface="微软雅黑" panose="020B0503020204020204" pitchFamily="34" charset="-122"/>
                </a:rPr>
                <a:t>UAT </a:t>
              </a:r>
              <a:r>
                <a:rPr lang="zh-CN" altLang="en-US" sz="2100">
                  <a:solidFill>
                    <a:schemeClr val="bg1"/>
                  </a:solidFill>
                  <a:latin typeface="微软雅黑" panose="020B0503020204020204" pitchFamily="34" charset="-122"/>
                  <a:ea typeface="微软雅黑" panose="020B0503020204020204" pitchFamily="34" charset="-122"/>
                </a:rPr>
                <a:t>中最重</a:t>
              </a:r>
              <a:r>
                <a:rPr lang="zh-CN" altLang="en-US" sz="2100">
                  <a:solidFill>
                    <a:schemeClr val="bg1"/>
                  </a:solidFill>
                  <a:latin typeface="微软雅黑" panose="020B0503020204020204" pitchFamily="34" charset="-122"/>
                  <a:ea typeface="微软雅黑" panose="020B0503020204020204" pitchFamily="34" charset="-122"/>
                </a:rPr>
                <a:t>要</a:t>
              </a:r>
              <a:r>
                <a:rPr lang="zh-CN" altLang="en-US" sz="2100" smtClean="0">
                  <a:solidFill>
                    <a:schemeClr val="bg1"/>
                  </a:solidFill>
                  <a:latin typeface="微软雅黑" panose="020B0503020204020204" pitchFamily="34" charset="-122"/>
                  <a:ea typeface="微软雅黑" panose="020B0503020204020204" pitchFamily="34" charset="-122"/>
                </a:rPr>
                <a:t>的个活</a:t>
              </a:r>
              <a:r>
                <a:rPr lang="zh-CN" altLang="en-US" sz="2100">
                  <a:solidFill>
                    <a:schemeClr val="bg1"/>
                  </a:solidFill>
                  <a:latin typeface="微软雅黑" panose="020B0503020204020204" pitchFamily="34" charset="-122"/>
                  <a:ea typeface="微软雅黑" panose="020B0503020204020204" pitchFamily="34" charset="-122"/>
                </a:rPr>
                <a:t>动是辨识和设定测试场</a:t>
              </a:r>
              <a:r>
                <a:rPr lang="zh-CN" altLang="en-US" sz="2100">
                  <a:solidFill>
                    <a:schemeClr val="bg1"/>
                  </a:solidFill>
                  <a:latin typeface="微软雅黑" panose="020B0503020204020204" pitchFamily="34" charset="-122"/>
                  <a:ea typeface="微软雅黑" panose="020B0503020204020204" pitchFamily="34" charset="-122"/>
                </a:rPr>
                <a:t>景</a:t>
              </a:r>
              <a:r>
                <a:rPr lang="zh-CN" altLang="en-US" sz="2100" smtClean="0">
                  <a:solidFill>
                    <a:schemeClr val="bg1"/>
                  </a:solidFill>
                  <a:latin typeface="微软雅黑" panose="020B0503020204020204" pitchFamily="34" charset="-122"/>
                  <a:ea typeface="微软雅黑" panose="020B0503020204020204" pitchFamily="34" charset="-122"/>
                </a:rPr>
                <a:t>。这</a:t>
              </a:r>
              <a:r>
                <a:rPr lang="zh-CN" altLang="en-US" sz="2100">
                  <a:solidFill>
                    <a:schemeClr val="bg1"/>
                  </a:solidFill>
                  <a:latin typeface="微软雅黑" panose="020B0503020204020204" pitchFamily="34" charset="-122"/>
                  <a:ea typeface="微软雅黑" panose="020B0503020204020204" pitchFamily="34" charset="-122"/>
                </a:rPr>
                <a:t>些测试场景来自下列文档：</a:t>
              </a:r>
            </a:p>
            <a:p>
              <a:pPr marL="342900" indent="-342900">
                <a:lnSpc>
                  <a:spcPct val="130000"/>
                </a:lnSpc>
                <a:buFont typeface="Arial" panose="020B0604020202020204" pitchFamily="34" charset="0"/>
                <a:buChar char="•"/>
              </a:pPr>
              <a:r>
                <a:rPr lang="zh-CN" altLang="en-US" sz="2100">
                  <a:solidFill>
                    <a:schemeClr val="bg1"/>
                  </a:solidFill>
                  <a:latin typeface="微软雅黑" panose="020B0503020204020204" pitchFamily="34" charset="-122"/>
                  <a:ea typeface="微软雅黑" panose="020B0503020204020204" pitchFamily="34" charset="-122"/>
                </a:rPr>
                <a:t>项目</a:t>
              </a:r>
              <a:r>
                <a:rPr lang="zh-CN" altLang="en-US" sz="2100">
                  <a:solidFill>
                    <a:schemeClr val="bg1"/>
                  </a:solidFill>
                  <a:latin typeface="微软雅黑" panose="020B0503020204020204" pitchFamily="34" charset="-122"/>
                  <a:ea typeface="微软雅黑" panose="020B0503020204020204" pitchFamily="34" charset="-122"/>
                </a:rPr>
                <a:t>章</a:t>
              </a:r>
              <a:r>
                <a:rPr lang="zh-CN" altLang="en-US" sz="2100" smtClean="0">
                  <a:solidFill>
                    <a:schemeClr val="bg1"/>
                  </a:solidFill>
                  <a:latin typeface="微软雅黑" panose="020B0503020204020204" pitchFamily="34" charset="-122"/>
                  <a:ea typeface="微软雅黑" panose="020B0503020204020204" pitchFamily="34" charset="-122"/>
                </a:rPr>
                <a:t>程</a:t>
              </a:r>
              <a:endParaRPr lang="en-US" altLang="zh-CN" sz="2100" smtClean="0">
                <a:solidFill>
                  <a:schemeClr val="bg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100" smtClean="0">
                  <a:solidFill>
                    <a:schemeClr val="bg1"/>
                  </a:solidFill>
                  <a:latin typeface="微软雅黑" panose="020B0503020204020204" pitchFamily="34" charset="-122"/>
                  <a:ea typeface="微软雅黑" panose="020B0503020204020204" pitchFamily="34" charset="-122"/>
                </a:rPr>
                <a:t>业</a:t>
              </a:r>
              <a:r>
                <a:rPr lang="zh-CN" altLang="en-US" sz="2100">
                  <a:solidFill>
                    <a:schemeClr val="bg1"/>
                  </a:solidFill>
                  <a:latin typeface="微软雅黑" panose="020B0503020204020204" pitchFamily="34" charset="-122"/>
                  <a:ea typeface="微软雅黑" panose="020B0503020204020204" pitchFamily="34" charset="-122"/>
                </a:rPr>
                <a:t>务</a:t>
              </a:r>
              <a:r>
                <a:rPr lang="zh-CN" altLang="en-US" sz="2100">
                  <a:solidFill>
                    <a:schemeClr val="bg1"/>
                  </a:solidFill>
                  <a:latin typeface="微软雅黑" panose="020B0503020204020204" pitchFamily="34" charset="-122"/>
                  <a:ea typeface="微软雅黑" panose="020B0503020204020204" pitchFamily="34" charset="-122"/>
                </a:rPr>
                <a:t>用</a:t>
              </a:r>
              <a:r>
                <a:rPr lang="zh-CN" altLang="en-US" sz="2100" smtClean="0">
                  <a:solidFill>
                    <a:schemeClr val="bg1"/>
                  </a:solidFill>
                  <a:latin typeface="微软雅黑" panose="020B0503020204020204" pitchFamily="34" charset="-122"/>
                  <a:ea typeface="微软雅黑" panose="020B0503020204020204" pitchFamily="34" charset="-122"/>
                </a:rPr>
                <a:t>例</a:t>
              </a:r>
              <a:endParaRPr lang="en-US" altLang="zh-CN" sz="2100" smtClean="0">
                <a:solidFill>
                  <a:schemeClr val="bg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100" smtClean="0">
                  <a:solidFill>
                    <a:schemeClr val="bg1"/>
                  </a:solidFill>
                  <a:latin typeface="微软雅黑" panose="020B0503020204020204" pitchFamily="34" charset="-122"/>
                  <a:ea typeface="微软雅黑" panose="020B0503020204020204" pitchFamily="34" charset="-122"/>
                </a:rPr>
                <a:t>过</a:t>
              </a:r>
              <a:r>
                <a:rPr lang="zh-CN" altLang="en-US" sz="2100">
                  <a:solidFill>
                    <a:schemeClr val="bg1"/>
                  </a:solidFill>
                  <a:latin typeface="微软雅黑" panose="020B0503020204020204" pitchFamily="34" charset="-122"/>
                  <a:ea typeface="微软雅黑" panose="020B0503020204020204" pitchFamily="34" charset="-122"/>
                </a:rPr>
                <a:t>程流</a:t>
              </a:r>
              <a:r>
                <a:rPr lang="zh-CN" altLang="en-US" sz="2100">
                  <a:solidFill>
                    <a:schemeClr val="bg1"/>
                  </a:solidFill>
                  <a:latin typeface="微软雅黑" panose="020B0503020204020204" pitchFamily="34" charset="-122"/>
                  <a:ea typeface="微软雅黑" panose="020B0503020204020204" pitchFamily="34" charset="-122"/>
                </a:rPr>
                <a:t>程</a:t>
              </a:r>
              <a:r>
                <a:rPr lang="zh-CN" altLang="en-US" sz="2100" smtClean="0">
                  <a:solidFill>
                    <a:schemeClr val="bg1"/>
                  </a:solidFill>
                  <a:latin typeface="微软雅黑" panose="020B0503020204020204" pitchFamily="34" charset="-122"/>
                  <a:ea typeface="微软雅黑" panose="020B0503020204020204" pitchFamily="34" charset="-122"/>
                </a:rPr>
                <a:t>图</a:t>
              </a:r>
              <a:endParaRPr lang="en-US" altLang="zh-CN" sz="2100" smtClean="0">
                <a:solidFill>
                  <a:schemeClr val="bg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100" smtClean="0">
                  <a:solidFill>
                    <a:schemeClr val="bg1"/>
                  </a:solidFill>
                  <a:latin typeface="微软雅黑" panose="020B0503020204020204" pitchFamily="34" charset="-122"/>
                  <a:ea typeface="微软雅黑" panose="020B0503020204020204" pitchFamily="34" charset="-122"/>
                </a:rPr>
                <a:t>业</a:t>
              </a:r>
              <a:r>
                <a:rPr lang="zh-CN" altLang="en-US" sz="2100">
                  <a:solidFill>
                    <a:schemeClr val="bg1"/>
                  </a:solidFill>
                  <a:latin typeface="微软雅黑" panose="020B0503020204020204" pitchFamily="34" charset="-122"/>
                  <a:ea typeface="微软雅黑" panose="020B0503020204020204" pitchFamily="34" charset="-122"/>
                </a:rPr>
                <a:t>务需求文档（</a:t>
              </a:r>
              <a:r>
                <a:rPr lang="en-US" altLang="zh-CN" sz="2100">
                  <a:solidFill>
                    <a:schemeClr val="bg1"/>
                  </a:solidFill>
                  <a:latin typeface="微软雅黑" panose="020B0503020204020204" pitchFamily="34" charset="-122"/>
                  <a:ea typeface="微软雅黑" panose="020B0503020204020204" pitchFamily="34" charset="-122"/>
                </a:rPr>
                <a:t>BRD</a:t>
              </a:r>
              <a:r>
                <a:rPr lang="zh-CN" altLang="en-US" sz="2100">
                  <a:solidFill>
                    <a:schemeClr val="bg1"/>
                  </a:solidFill>
                  <a:latin typeface="微软雅黑" panose="020B0503020204020204" pitchFamily="34" charset="-122"/>
                  <a:ea typeface="微软雅黑" panose="020B0503020204020204" pitchFamily="34" charset="-122"/>
                </a:rPr>
                <a:t>，</a:t>
              </a:r>
              <a:r>
                <a:rPr lang="en-US" altLang="zh-CN" sz="2100">
                  <a:solidFill>
                    <a:schemeClr val="bg1"/>
                  </a:solidFill>
                  <a:latin typeface="微软雅黑" panose="020B0503020204020204" pitchFamily="34" charset="-122"/>
                  <a:ea typeface="微软雅黑" panose="020B0503020204020204" pitchFamily="34" charset="-122"/>
                </a:rPr>
                <a:t>Business Requirements </a:t>
              </a:r>
              <a:r>
                <a:rPr lang="en-US" altLang="zh-CN" sz="2100">
                  <a:solidFill>
                    <a:schemeClr val="bg1"/>
                  </a:solidFill>
                  <a:latin typeface="微软雅黑" panose="020B0503020204020204" pitchFamily="34" charset="-122"/>
                  <a:ea typeface="微软雅黑" panose="020B0503020204020204" pitchFamily="34" charset="-122"/>
                </a:rPr>
                <a:t>Document</a:t>
              </a:r>
              <a:r>
                <a:rPr lang="zh-CN" altLang="en-US" sz="2100" smtClean="0">
                  <a:solidFill>
                    <a:schemeClr val="bg1"/>
                  </a:solidFill>
                  <a:latin typeface="微软雅黑" panose="020B0503020204020204" pitchFamily="34" charset="-122"/>
                  <a:ea typeface="微软雅黑" panose="020B0503020204020204" pitchFamily="34" charset="-122"/>
                </a:rPr>
                <a:t>）</a:t>
              </a:r>
              <a:endParaRPr lang="en-US" altLang="zh-CN" sz="2100" smtClean="0">
                <a:solidFill>
                  <a:schemeClr val="bg1"/>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100" smtClean="0">
                  <a:solidFill>
                    <a:schemeClr val="bg1"/>
                  </a:solidFill>
                  <a:latin typeface="微软雅黑" panose="020B0503020204020204" pitchFamily="34" charset="-122"/>
                  <a:ea typeface="微软雅黑" panose="020B0503020204020204" pitchFamily="34" charset="-122"/>
                </a:rPr>
                <a:t>系</a:t>
              </a:r>
              <a:r>
                <a:rPr lang="zh-CN" altLang="en-US" sz="2100">
                  <a:solidFill>
                    <a:schemeClr val="bg1"/>
                  </a:solidFill>
                  <a:latin typeface="微软雅黑" panose="020B0503020204020204" pitchFamily="34" charset="-122"/>
                  <a:ea typeface="微软雅黑" panose="020B0503020204020204" pitchFamily="34" charset="-122"/>
                </a:rPr>
                <a:t>统需求规范（</a:t>
              </a:r>
              <a:r>
                <a:rPr lang="en-US" altLang="zh-CN" sz="2100">
                  <a:solidFill>
                    <a:schemeClr val="bg1"/>
                  </a:solidFill>
                  <a:latin typeface="微软雅黑" panose="020B0503020204020204" pitchFamily="34" charset="-122"/>
                  <a:ea typeface="微软雅黑" panose="020B0503020204020204" pitchFamily="34" charset="-122"/>
                </a:rPr>
                <a:t>SRS</a:t>
              </a:r>
              <a:r>
                <a:rPr lang="zh-CN" altLang="en-US" sz="2100">
                  <a:solidFill>
                    <a:schemeClr val="bg1"/>
                  </a:solidFill>
                  <a:latin typeface="微软雅黑" panose="020B0503020204020204" pitchFamily="34" charset="-122"/>
                  <a:ea typeface="微软雅黑" panose="020B0503020204020204" pitchFamily="34" charset="-122"/>
                </a:rPr>
                <a:t>，</a:t>
              </a:r>
              <a:r>
                <a:rPr lang="en-US" altLang="zh-CN" sz="2100">
                  <a:solidFill>
                    <a:schemeClr val="bg1"/>
                  </a:solidFill>
                  <a:latin typeface="微软雅黑" panose="020B0503020204020204" pitchFamily="34" charset="-122"/>
                  <a:ea typeface="微软雅黑" panose="020B0503020204020204" pitchFamily="34" charset="-122"/>
                </a:rPr>
                <a:t>System </a:t>
              </a:r>
              <a:r>
                <a:rPr lang="en-US" altLang="zh-CN" sz="2100">
                  <a:solidFill>
                    <a:schemeClr val="bg1"/>
                  </a:solidFill>
                  <a:latin typeface="微软雅黑" panose="020B0503020204020204" pitchFamily="34" charset="-122"/>
                  <a:ea typeface="微软雅黑" panose="020B0503020204020204" pitchFamily="34" charset="-122"/>
                </a:rPr>
                <a:t>Requirements </a:t>
              </a:r>
              <a:r>
                <a:rPr lang="en-US" altLang="zh-CN" sz="2100" smtClean="0">
                  <a:solidFill>
                    <a:schemeClr val="bg1"/>
                  </a:solidFill>
                  <a:latin typeface="微软雅黑" panose="020B0503020204020204" pitchFamily="34" charset="-122"/>
                  <a:ea typeface="微软雅黑" panose="020B0503020204020204" pitchFamily="34" charset="-122"/>
                </a:rPr>
                <a:t>Specification</a:t>
              </a:r>
              <a:r>
                <a:rPr lang="zh-CN" altLang="en-US" sz="2100" smtClean="0">
                  <a:solidFill>
                    <a:schemeClr val="bg1"/>
                  </a:solidFill>
                  <a:latin typeface="微软雅黑" panose="020B0503020204020204" pitchFamily="34" charset="-122"/>
                  <a:ea typeface="微软雅黑" panose="020B0503020204020204" pitchFamily="34" charset="-122"/>
                </a:rPr>
                <a:t>）</a:t>
              </a:r>
            </a:p>
          </p:txBody>
        </p:sp>
      </p:grpSp>
      <p:grpSp>
        <p:nvGrpSpPr>
          <p:cNvPr id="15" name="组合 14"/>
          <p:cNvGrpSpPr/>
          <p:nvPr/>
        </p:nvGrpSpPr>
        <p:grpSpPr>
          <a:xfrm>
            <a:off x="1280159" y="2547159"/>
            <a:ext cx="9759143" cy="3778828"/>
            <a:chOff x="1280159" y="2547159"/>
            <a:chExt cx="9759143" cy="3778828"/>
          </a:xfrm>
        </p:grpSpPr>
        <p:sp>
          <p:nvSpPr>
            <p:cNvPr id="16" name="等腰三角形 15"/>
            <p:cNvSpPr/>
            <p:nvPr/>
          </p:nvSpPr>
          <p:spPr>
            <a:xfrm>
              <a:off x="2547257" y="2547159"/>
              <a:ext cx="642258" cy="990600"/>
            </a:xfrm>
            <a:prstGeom prst="triangle">
              <a:avLst/>
            </a:prstGeom>
            <a:solidFill>
              <a:srgbClr val="4F6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标注 16"/>
            <p:cNvSpPr/>
            <p:nvPr/>
          </p:nvSpPr>
          <p:spPr>
            <a:xfrm>
              <a:off x="1280159" y="3042459"/>
              <a:ext cx="9759143" cy="3283528"/>
            </a:xfrm>
            <a:prstGeom prst="wedgeRoundRectCallout">
              <a:avLst>
                <a:gd name="adj1" fmla="val -19753"/>
                <a:gd name="adj2" fmla="val 7031"/>
                <a:gd name="adj3" fmla="val 16667"/>
              </a:avLst>
            </a:prstGeom>
            <a:solidFill>
              <a:srgbClr val="4F6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smtClean="0"/>
                <a:t>UAT </a:t>
              </a:r>
              <a:r>
                <a:rPr lang="zh-CN" altLang="en-US" sz="2400"/>
                <a:t>测试计划概述了将被用来验证和确保满足其业务需求的应用程序的策略。它定义了进入和退出 </a:t>
              </a:r>
              <a:r>
                <a:rPr lang="en-US" altLang="zh-CN" sz="2400"/>
                <a:t>UAT </a:t>
              </a:r>
              <a:r>
                <a:rPr lang="zh-CN" altLang="en-US" sz="2400"/>
                <a:t>的标准，测试场景，测试用例的设计和执行方法以及测试的时间规</a:t>
              </a:r>
              <a:r>
                <a:rPr lang="zh-CN" altLang="en-US" sz="2400"/>
                <a:t>划 </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280159" y="2590703"/>
            <a:ext cx="9759143" cy="3735284"/>
            <a:chOff x="1280159" y="2590703"/>
            <a:chExt cx="9759143" cy="3735284"/>
          </a:xfrm>
        </p:grpSpPr>
        <p:sp>
          <p:nvSpPr>
            <p:cNvPr id="19" name="等腰三角形 18"/>
            <p:cNvSpPr/>
            <p:nvPr/>
          </p:nvSpPr>
          <p:spPr>
            <a:xfrm>
              <a:off x="3712022" y="2590703"/>
              <a:ext cx="642258" cy="990600"/>
            </a:xfrm>
            <a:prstGeom prst="triangle">
              <a:avLst/>
            </a:prstGeom>
            <a:solidFill>
              <a:srgbClr val="632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标注 19"/>
            <p:cNvSpPr/>
            <p:nvPr/>
          </p:nvSpPr>
          <p:spPr>
            <a:xfrm>
              <a:off x="1280159" y="3042459"/>
              <a:ext cx="9759143" cy="3283528"/>
            </a:xfrm>
            <a:prstGeom prst="wedgeRoundRectCallout">
              <a:avLst>
                <a:gd name="adj1" fmla="val -19753"/>
                <a:gd name="adj2" fmla="val 7031"/>
                <a:gd name="adj3" fmla="val 16667"/>
              </a:avLst>
            </a:prstGeom>
            <a:solidFill>
              <a:srgbClr val="632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400" smtClean="0"/>
                <a:t>用</a:t>
              </a:r>
              <a:r>
                <a:rPr lang="zh-CN" altLang="en-US" sz="2400"/>
                <a:t>相对高层的业务流程来确定测试场景，用明确的测试步骤来创建测试用例。 测试用例应该能够覆盖大部分的 </a:t>
              </a:r>
              <a:r>
                <a:rPr lang="en-US" altLang="zh-CN" sz="2400"/>
                <a:t>UAT </a:t>
              </a:r>
              <a:r>
                <a:rPr lang="zh-CN" altLang="en-US" sz="2400"/>
                <a:t>场景。业务用例作为输入用来创建测试用</a:t>
              </a:r>
              <a:r>
                <a:rPr lang="zh-CN" altLang="en-US" sz="2400"/>
                <a:t>例</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280159" y="2612475"/>
            <a:ext cx="9759143" cy="3713512"/>
            <a:chOff x="1280159" y="2612475"/>
            <a:chExt cx="9759143" cy="3713512"/>
          </a:xfrm>
        </p:grpSpPr>
        <p:sp>
          <p:nvSpPr>
            <p:cNvPr id="22" name="等腰三角形 21"/>
            <p:cNvSpPr/>
            <p:nvPr/>
          </p:nvSpPr>
          <p:spPr>
            <a:xfrm>
              <a:off x="4876798" y="2612475"/>
              <a:ext cx="642258" cy="990600"/>
            </a:xfrm>
            <a:prstGeom prst="triangle">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标注 22"/>
            <p:cNvSpPr/>
            <p:nvPr/>
          </p:nvSpPr>
          <p:spPr>
            <a:xfrm>
              <a:off x="1280159" y="3042459"/>
              <a:ext cx="9759143" cy="3283528"/>
            </a:xfrm>
            <a:prstGeom prst="wedgeRoundRectCallout">
              <a:avLst>
                <a:gd name="adj1" fmla="val -19753"/>
                <a:gd name="adj2" fmla="val 7031"/>
                <a:gd name="adj3" fmla="val 16667"/>
              </a:avLst>
            </a:prstGeom>
            <a:solidFill>
              <a:srgbClr val="604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400" smtClean="0"/>
                <a:t>用</a:t>
              </a:r>
              <a:r>
                <a:rPr lang="zh-CN" altLang="en-US" sz="2400"/>
                <a:t>相对高层的业务流程来确定测试场景，用明确的测试步骤来创建测试用例。 测试用例应该能够覆盖大部分的 </a:t>
              </a:r>
              <a:r>
                <a:rPr lang="en-US" altLang="zh-CN" sz="2400"/>
                <a:t>UAT </a:t>
              </a:r>
              <a:r>
                <a:rPr lang="zh-CN" altLang="en-US" sz="2400"/>
                <a:t>场景。业务用例作为输入用来创建测试用</a:t>
              </a:r>
              <a:r>
                <a:rPr lang="zh-CN" altLang="en-US" sz="2400"/>
                <a:t>例</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280159" y="2547159"/>
            <a:ext cx="9759143" cy="3778828"/>
            <a:chOff x="1280159" y="2547159"/>
            <a:chExt cx="9759143" cy="3778828"/>
          </a:xfrm>
        </p:grpSpPr>
        <p:sp>
          <p:nvSpPr>
            <p:cNvPr id="28" name="等腰三角形 27"/>
            <p:cNvSpPr/>
            <p:nvPr/>
          </p:nvSpPr>
          <p:spPr>
            <a:xfrm>
              <a:off x="6128651" y="2547159"/>
              <a:ext cx="642258" cy="990600"/>
            </a:xfrm>
            <a:prstGeom prst="triangl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标注 28"/>
            <p:cNvSpPr/>
            <p:nvPr/>
          </p:nvSpPr>
          <p:spPr>
            <a:xfrm>
              <a:off x="1280159" y="3042459"/>
              <a:ext cx="9759143" cy="3283528"/>
            </a:xfrm>
            <a:prstGeom prst="wedgeRoundRectCallout">
              <a:avLst>
                <a:gd name="adj1" fmla="val -19753"/>
                <a:gd name="adj2" fmla="val 7031"/>
                <a:gd name="adj3" fmla="val 16667"/>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400" smtClean="0"/>
                <a:t>强</a:t>
              </a:r>
              <a:r>
                <a:rPr lang="zh-CN" altLang="en-US" sz="2400"/>
                <a:t>烈建议在 </a:t>
              </a:r>
              <a:r>
                <a:rPr lang="en-US" altLang="zh-CN" sz="2400"/>
                <a:t>UAT </a:t>
              </a:r>
              <a:r>
                <a:rPr lang="zh-CN" altLang="en-US" sz="2400"/>
                <a:t>中使用真实测试数据。 基于隐私和安全的考虑，测试数据可以被打乱。 测试人员应该熟悉基本数据</a:t>
              </a:r>
              <a:r>
                <a:rPr lang="zh-CN" altLang="en-US" sz="2400"/>
                <a:t>流</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280159" y="2568931"/>
            <a:ext cx="9759143" cy="3757056"/>
            <a:chOff x="1280159" y="2568931"/>
            <a:chExt cx="9759143" cy="3757056"/>
          </a:xfrm>
        </p:grpSpPr>
        <p:sp>
          <p:nvSpPr>
            <p:cNvPr id="31" name="等腰三角形 30"/>
            <p:cNvSpPr/>
            <p:nvPr/>
          </p:nvSpPr>
          <p:spPr>
            <a:xfrm>
              <a:off x="7293420" y="2568931"/>
              <a:ext cx="642258" cy="990600"/>
            </a:xfrm>
            <a:prstGeom prst="triangle">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标注 31"/>
            <p:cNvSpPr/>
            <p:nvPr/>
          </p:nvSpPr>
          <p:spPr>
            <a:xfrm>
              <a:off x="1280159" y="3042459"/>
              <a:ext cx="9759143" cy="3283528"/>
            </a:xfrm>
            <a:prstGeom prst="wedgeRoundRectCallout">
              <a:avLst>
                <a:gd name="adj1" fmla="val -19753"/>
                <a:gd name="adj2" fmla="val 7031"/>
                <a:gd name="adj3" fmla="val 16667"/>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400" smtClean="0"/>
                <a:t>执</a:t>
              </a:r>
              <a:r>
                <a:rPr lang="zh-CN" altLang="en-US" sz="2400"/>
                <a:t>行测试用例并报告发现的错误。 缺陷一旦修复，需要重新进行测试。 执行测试的过程中可以使用测试管理工</a:t>
              </a:r>
              <a:r>
                <a:rPr lang="zh-CN" altLang="en-US" sz="2400"/>
                <a:t>具</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280159" y="2645133"/>
            <a:ext cx="9759143" cy="3680854"/>
            <a:chOff x="1280159" y="2645133"/>
            <a:chExt cx="9759143" cy="3680854"/>
          </a:xfrm>
        </p:grpSpPr>
        <p:sp>
          <p:nvSpPr>
            <p:cNvPr id="34" name="等腰三角形 33"/>
            <p:cNvSpPr/>
            <p:nvPr/>
          </p:nvSpPr>
          <p:spPr>
            <a:xfrm>
              <a:off x="8425531" y="2645133"/>
              <a:ext cx="642258" cy="990600"/>
            </a:xfrm>
            <a:prstGeom prst="triangle">
              <a:avLst/>
            </a:prstGeom>
            <a:solidFill>
              <a:srgbClr val="20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标注 34"/>
            <p:cNvSpPr/>
            <p:nvPr/>
          </p:nvSpPr>
          <p:spPr>
            <a:xfrm>
              <a:off x="1280159" y="3042459"/>
              <a:ext cx="9759143" cy="3283528"/>
            </a:xfrm>
            <a:prstGeom prst="wedgeRoundRectCallout">
              <a:avLst>
                <a:gd name="adj1" fmla="val -19753"/>
                <a:gd name="adj2" fmla="val 7031"/>
                <a:gd name="adj3" fmla="val 16667"/>
              </a:avLst>
            </a:prstGeom>
            <a:solidFill>
              <a:srgbClr val="20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400" smtClean="0"/>
                <a:t>在 </a:t>
              </a:r>
              <a:r>
                <a:rPr lang="en-US" altLang="zh-CN" sz="2400"/>
                <a:t>UAT </a:t>
              </a:r>
              <a:r>
                <a:rPr lang="zh-CN" altLang="en-US" sz="2400"/>
                <a:t>测试完成后，业务分析师或 </a:t>
              </a:r>
              <a:r>
                <a:rPr lang="en-US" altLang="zh-CN" sz="2400"/>
                <a:t>UAT </a:t>
              </a:r>
              <a:r>
                <a:rPr lang="zh-CN" altLang="en-US" sz="2400"/>
                <a:t>测试人员需要发送邮件签字。签字验收后的产品是可以发布上线的。 </a:t>
              </a:r>
              <a:r>
                <a:rPr lang="en-US" altLang="zh-CN" sz="2400"/>
                <a:t>UAT </a:t>
              </a:r>
              <a:r>
                <a:rPr lang="zh-CN" altLang="en-US" sz="2400"/>
                <a:t>测试的交付物或者成果是测试计划，</a:t>
              </a:r>
              <a:r>
                <a:rPr lang="en-US" altLang="zh-CN" sz="2400"/>
                <a:t>UAT </a:t>
              </a:r>
              <a:r>
                <a:rPr lang="zh-CN" altLang="en-US" sz="2400"/>
                <a:t>场景和测试用例，测试结果以及缺陷报</a:t>
              </a:r>
              <a:r>
                <a:rPr lang="zh-CN" altLang="en-US" sz="2400"/>
                <a:t>告</a:t>
              </a:r>
              <a:r>
                <a:rPr lang="zh-CN" altLang="en-US" sz="2400" smtClean="0"/>
                <a:t>。</a:t>
              </a:r>
              <a:endParaRPr lang="zh-CN" altLang="en-US" sz="2100" smtClean="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16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0-#ppt_w/2"/>
                                          </p:val>
                                        </p:tav>
                                        <p:tav tm="100000">
                                          <p:val>
                                            <p:strVal val="#ppt_x"/>
                                          </p:val>
                                        </p:tav>
                                      </p:tavLst>
                                    </p:anim>
                                    <p:anim calcmode="lin" valueType="num">
                                      <p:cBhvr additive="base">
                                        <p:cTn id="40" dur="500" fill="hold"/>
                                        <p:tgtEl>
                                          <p:spTgt spid="30"/>
                                        </p:tgtEl>
                                        <p:attrNameLst>
                                          <p:attrName>ppt_y</p:attrName>
                                        </p:attrNameLst>
                                      </p:cBhvr>
                                      <p:tavLst>
                                        <p:tav tm="0">
                                          <p:val>
                                            <p:strVal val="#ppt_y"/>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05892" y="2788896"/>
            <a:ext cx="7614558" cy="2289858"/>
          </a:xfrm>
          <a:prstGeom prst="rect">
            <a:avLst/>
          </a:prstGeom>
        </p:spPr>
        <p:txBody>
          <a:bodyPr wrap="square">
            <a:spAutoFit/>
          </a:bodyPr>
          <a:lstStyle/>
          <a:p>
            <a:pPr marL="285750" indent="-285750">
              <a:lnSpc>
                <a:spcPct val="140000"/>
              </a:lnSpc>
              <a:buFont typeface="Arial" panose="020B0604020202020204" pitchFamily="34" charset="0"/>
              <a:buChar char="•"/>
            </a:pPr>
            <a:r>
              <a:rPr lang="zh-CN" altLang="en-US" sz="3400" smtClean="0">
                <a:latin typeface="微软雅黑" panose="020B0503020204020204" pitchFamily="34" charset="-122"/>
                <a:ea typeface="微软雅黑" panose="020B0503020204020204" pitchFamily="34" charset="-122"/>
              </a:rPr>
              <a:t>没</a:t>
            </a:r>
            <a:r>
              <a:rPr lang="zh-CN" altLang="en-US" sz="3400">
                <a:latin typeface="微软雅黑" panose="020B0503020204020204" pitchFamily="34" charset="-122"/>
                <a:ea typeface="微软雅黑" panose="020B0503020204020204" pitchFamily="34" charset="-122"/>
              </a:rPr>
              <a:t>有未修</a:t>
            </a:r>
            <a:r>
              <a:rPr lang="zh-CN" altLang="en-US" sz="3400">
                <a:latin typeface="微软雅黑" panose="020B0503020204020204" pitchFamily="34" charset="-122"/>
                <a:ea typeface="微软雅黑" panose="020B0503020204020204" pitchFamily="34" charset="-122"/>
              </a:rPr>
              <a:t>复</a:t>
            </a:r>
            <a:r>
              <a:rPr lang="zh-CN" altLang="en-US" sz="3400" smtClean="0">
                <a:latin typeface="微软雅黑" panose="020B0503020204020204" pitchFamily="34" charset="-122"/>
                <a:ea typeface="微软雅黑" panose="020B0503020204020204" pitchFamily="34" charset="-122"/>
              </a:rPr>
              <a:t>的关</a:t>
            </a:r>
            <a:r>
              <a:rPr lang="zh-CN" altLang="en-US" sz="3400">
                <a:latin typeface="微软雅黑" panose="020B0503020204020204" pitchFamily="34" charset="-122"/>
                <a:ea typeface="微软雅黑" panose="020B0503020204020204" pitchFamily="34" charset="-122"/>
              </a:rPr>
              <a:t>键</a:t>
            </a:r>
            <a:r>
              <a:rPr lang="zh-CN" altLang="en-US" sz="3400">
                <a:latin typeface="微软雅黑" panose="020B0503020204020204" pitchFamily="34" charset="-122"/>
                <a:ea typeface="微软雅黑" panose="020B0503020204020204" pitchFamily="34" charset="-122"/>
              </a:rPr>
              <a:t>缺</a:t>
            </a:r>
            <a:r>
              <a:rPr lang="zh-CN" altLang="en-US" sz="3400" smtClean="0">
                <a:latin typeface="微软雅黑" panose="020B0503020204020204" pitchFamily="34" charset="-122"/>
                <a:ea typeface="微软雅黑" panose="020B0503020204020204" pitchFamily="34" charset="-122"/>
              </a:rPr>
              <a:t>陷</a:t>
            </a:r>
            <a:endParaRPr lang="en-US" altLang="zh-CN" sz="3400" smtClean="0">
              <a:latin typeface="微软雅黑" panose="020B0503020204020204" pitchFamily="34" charset="-122"/>
              <a:ea typeface="微软雅黑" panose="020B0503020204020204" pitchFamily="34" charset="-122"/>
            </a:endParaRPr>
          </a:p>
          <a:p>
            <a:pPr marL="285750" indent="-285750">
              <a:lnSpc>
                <a:spcPct val="140000"/>
              </a:lnSpc>
              <a:buFont typeface="Arial" panose="020B0604020202020204" pitchFamily="34" charset="0"/>
              <a:buChar char="•"/>
            </a:pPr>
            <a:r>
              <a:rPr lang="zh-CN" altLang="en-US" sz="3400" smtClean="0">
                <a:latin typeface="微软雅黑" panose="020B0503020204020204" pitchFamily="34" charset="-122"/>
                <a:ea typeface="微软雅黑" panose="020B0503020204020204" pitchFamily="34" charset="-122"/>
              </a:rPr>
              <a:t>业</a:t>
            </a:r>
            <a:r>
              <a:rPr lang="zh-CN" altLang="en-US" sz="3400">
                <a:latin typeface="微软雅黑" panose="020B0503020204020204" pitchFamily="34" charset="-122"/>
                <a:ea typeface="微软雅黑" panose="020B0503020204020204" pitchFamily="34" charset="-122"/>
              </a:rPr>
              <a:t>务流程令人</a:t>
            </a:r>
            <a:r>
              <a:rPr lang="zh-CN" altLang="en-US" sz="3400">
                <a:latin typeface="微软雅黑" panose="020B0503020204020204" pitchFamily="34" charset="-122"/>
                <a:ea typeface="微软雅黑" panose="020B0503020204020204" pitchFamily="34" charset="-122"/>
              </a:rPr>
              <a:t>满</a:t>
            </a:r>
            <a:r>
              <a:rPr lang="zh-CN" altLang="en-US" sz="3400" smtClean="0">
                <a:latin typeface="微软雅黑" panose="020B0503020204020204" pitchFamily="34" charset="-122"/>
                <a:ea typeface="微软雅黑" panose="020B0503020204020204" pitchFamily="34" charset="-122"/>
              </a:rPr>
              <a:t>意</a:t>
            </a:r>
            <a:endParaRPr lang="en-US" altLang="zh-CN" sz="3400" smtClean="0">
              <a:latin typeface="微软雅黑" panose="020B0503020204020204" pitchFamily="34" charset="-122"/>
              <a:ea typeface="微软雅黑" panose="020B0503020204020204" pitchFamily="34" charset="-122"/>
            </a:endParaRPr>
          </a:p>
          <a:p>
            <a:pPr marL="285750" indent="-285750">
              <a:lnSpc>
                <a:spcPct val="140000"/>
              </a:lnSpc>
              <a:buFont typeface="Arial" panose="020B0604020202020204" pitchFamily="34" charset="0"/>
              <a:buChar char="•"/>
            </a:pPr>
            <a:r>
              <a:rPr lang="zh-CN" altLang="en-US" sz="3400" smtClean="0">
                <a:latin typeface="微软雅黑" panose="020B0503020204020204" pitchFamily="34" charset="-122"/>
                <a:ea typeface="微软雅黑" panose="020B0503020204020204" pitchFamily="34" charset="-122"/>
              </a:rPr>
              <a:t>所</a:t>
            </a:r>
            <a:r>
              <a:rPr lang="zh-CN" altLang="en-US" sz="3400">
                <a:latin typeface="微软雅黑" panose="020B0503020204020204" pitchFamily="34" charset="-122"/>
                <a:ea typeface="微软雅黑" panose="020B0503020204020204" pitchFamily="34" charset="-122"/>
              </a:rPr>
              <a:t>有利益干系人对 </a:t>
            </a:r>
            <a:r>
              <a:rPr lang="en-US" altLang="zh-CN" sz="3400">
                <a:latin typeface="微软雅黑" panose="020B0503020204020204" pitchFamily="34" charset="-122"/>
                <a:ea typeface="微软雅黑" panose="020B0503020204020204" pitchFamily="34" charset="-122"/>
              </a:rPr>
              <a:t>UAT </a:t>
            </a:r>
            <a:r>
              <a:rPr lang="zh-CN" altLang="en-US" sz="3400">
                <a:latin typeface="微软雅黑" panose="020B0503020204020204" pitchFamily="34" charset="-122"/>
                <a:ea typeface="微软雅黑" panose="020B0503020204020204" pitchFamily="34" charset="-122"/>
              </a:rPr>
              <a:t>当面签字确认</a:t>
            </a:r>
          </a:p>
        </p:txBody>
      </p:sp>
      <p:grpSp>
        <p:nvGrpSpPr>
          <p:cNvPr id="11" name="组合 10"/>
          <p:cNvGrpSpPr/>
          <p:nvPr/>
        </p:nvGrpSpPr>
        <p:grpSpPr>
          <a:xfrm>
            <a:off x="0" y="0"/>
            <a:ext cx="2776655" cy="6858000"/>
            <a:chOff x="0" y="0"/>
            <a:chExt cx="2776655" cy="685800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28400" y="2052946"/>
              <a:ext cx="6833454" cy="27766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矩形 9"/>
            <p:cNvSpPr/>
            <p:nvPr/>
          </p:nvSpPr>
          <p:spPr>
            <a:xfrm>
              <a:off x="0" y="0"/>
              <a:ext cx="2776655" cy="6858000"/>
            </a:xfrm>
            <a:prstGeom prst="rect">
              <a:avLst/>
            </a:prstGeom>
            <a:gradFill flip="none" rotWithShape="1">
              <a:gsLst>
                <a:gs pos="0">
                  <a:schemeClr val="accent1">
                    <a:lumMod val="5000"/>
                    <a:lumOff val="95000"/>
                    <a:alpha val="10000"/>
                  </a:schemeClr>
                </a:gs>
                <a:gs pos="100000">
                  <a:schemeClr val="bg2">
                    <a:lumMod val="100000"/>
                  </a:schemeClr>
                </a:gs>
                <a:gs pos="100000">
                  <a:schemeClr val="bg2">
                    <a:lumMod val="90000"/>
                  </a:schemeClr>
                </a:gs>
                <a:gs pos="100000">
                  <a:schemeClr val="bg2">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3605892" y="564197"/>
            <a:ext cx="6244288" cy="1200329"/>
          </a:xfrm>
          <a:prstGeom prst="rect">
            <a:avLst/>
          </a:prstGeom>
        </p:spPr>
        <p:txBody>
          <a:bodyPr wrap="square">
            <a:spAutoFit/>
          </a:bodyPr>
          <a:lstStyle/>
          <a:p>
            <a:pPr>
              <a:lnSpc>
                <a:spcPct val="120000"/>
              </a:lnSpc>
            </a:pPr>
            <a:r>
              <a:rPr lang="zh-CN" altLang="en-US"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退出标准</a:t>
            </a:r>
            <a:endParaRPr lang="en-US" altLang="zh-CN"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662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9540" y="1004435"/>
            <a:ext cx="5026460" cy="4445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2048"/>
          <a:stretch/>
        </p:blipFill>
        <p:spPr>
          <a:xfrm>
            <a:off x="6096000" y="1004435"/>
            <a:ext cx="5026460" cy="4445000"/>
          </a:xfrm>
          <a:prstGeom prst="rect">
            <a:avLst/>
          </a:prstGeom>
        </p:spPr>
      </p:pic>
      <p:sp>
        <p:nvSpPr>
          <p:cNvPr id="9" name="文本框 8"/>
          <p:cNvSpPr txBox="1"/>
          <p:nvPr/>
        </p:nvSpPr>
        <p:spPr>
          <a:xfrm>
            <a:off x="1069540" y="2365166"/>
            <a:ext cx="5026460" cy="1246495"/>
          </a:xfrm>
          <a:prstGeom prst="rect">
            <a:avLst/>
          </a:prstGeom>
          <a:noFill/>
          <a:effectLst>
            <a:glow rad="127000">
              <a:schemeClr val="tx1">
                <a:lumMod val="50000"/>
                <a:lumOff val="50000"/>
              </a:schemeClr>
            </a:glow>
          </a:effectLst>
        </p:spPr>
        <p:txBody>
          <a:bodyPr wrap="square" rtlCol="0">
            <a:spAutoFit/>
          </a:bodyPr>
          <a:lstStyle/>
          <a:p>
            <a:pPr algn="ctr">
              <a:lnSpc>
                <a:spcPct val="150000"/>
              </a:lnSpc>
            </a:pPr>
            <a:r>
              <a:rPr lang="zh-CN" altLang="en-US"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α 和 </a:t>
            </a:r>
            <a:r>
              <a:rPr lang="el-GR" altLang="zh-CN"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β</a:t>
            </a:r>
            <a:r>
              <a:rPr lang="en-US" altLang="zh-CN"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 </a:t>
            </a:r>
            <a:r>
              <a:rPr lang="zh-CN" altLang="en-US"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测</a:t>
            </a:r>
            <a:r>
              <a:rPr lang="zh-CN" altLang="en-US"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试</a:t>
            </a:r>
            <a:endParaRPr lang="en-US" altLang="zh-CN" sz="5000" b="1" spc="300" dirty="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798192" y="3930383"/>
            <a:ext cx="3569155" cy="553998"/>
          </a:xfrm>
          <a:prstGeom prst="rect">
            <a:avLst/>
          </a:prstGeom>
          <a:noFill/>
          <a:effectLst/>
        </p:spPr>
        <p:txBody>
          <a:bodyPr wrap="square" rtlCol="0">
            <a:spAutoFit/>
          </a:bodyPr>
          <a:lstStyle/>
          <a:p>
            <a:pPr algn="ctr">
              <a:lnSpc>
                <a:spcPct val="150000"/>
              </a:lnSpc>
            </a:pPr>
            <a:r>
              <a:rPr lang="en-US" altLang="zh-CN" sz="2000" b="1" smtClean="0">
                <a:solidFill>
                  <a:srgbClr val="354904"/>
                </a:solidFill>
                <a:latin typeface="微软雅黑" panose="020B0503020204020204" pitchFamily="34" charset="-122"/>
                <a:ea typeface="微软雅黑" panose="020B0503020204020204" pitchFamily="34" charset="-122"/>
              </a:rPr>
              <a:t>Alpha </a:t>
            </a:r>
            <a:r>
              <a:rPr lang="en-US" altLang="zh-CN" sz="2000" b="1">
                <a:solidFill>
                  <a:srgbClr val="354904"/>
                </a:solidFill>
                <a:latin typeface="微软雅黑" panose="020B0503020204020204" pitchFamily="34" charset="-122"/>
                <a:ea typeface="微软雅黑" panose="020B0503020204020204" pitchFamily="34" charset="-122"/>
              </a:rPr>
              <a:t>Vs </a:t>
            </a:r>
            <a:r>
              <a:rPr lang="en-US" altLang="zh-CN" sz="2000" b="1">
                <a:solidFill>
                  <a:srgbClr val="354904"/>
                </a:solidFill>
                <a:latin typeface="微软雅黑" panose="020B0503020204020204" pitchFamily="34" charset="-122"/>
                <a:ea typeface="微软雅黑" panose="020B0503020204020204" pitchFamily="34" charset="-122"/>
              </a:rPr>
              <a:t>Beta </a:t>
            </a:r>
            <a:r>
              <a:rPr lang="en-US" altLang="zh-CN" sz="2000" b="1" smtClean="0">
                <a:solidFill>
                  <a:srgbClr val="354904"/>
                </a:solidFill>
                <a:latin typeface="微软雅黑" panose="020B0503020204020204" pitchFamily="34" charset="-122"/>
                <a:ea typeface="微软雅黑" panose="020B0503020204020204" pitchFamily="34" charset="-122"/>
              </a:rPr>
              <a:t>Testing</a:t>
            </a:r>
            <a:endParaRPr lang="en-US" altLang="zh-CN" sz="2000" b="1" dirty="0">
              <a:solidFill>
                <a:srgbClr val="354904"/>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1069540" y="1004435"/>
            <a:ext cx="10058400" cy="444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06178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6612" y="5468526"/>
            <a:ext cx="10278776" cy="523220"/>
          </a:xfrm>
          <a:prstGeom prst="rect">
            <a:avLst/>
          </a:prstGeom>
        </p:spPr>
        <p:txBody>
          <a:bodyPr wrap="none">
            <a:spAutoFit/>
          </a:bodyPr>
          <a:lstStyle/>
          <a:p>
            <a:r>
              <a:rPr lang="zh-CN" altLang="en-US" sz="2800" b="1" dirty="0">
                <a:solidFill>
                  <a:srgbClr val="0070C0"/>
                </a:solidFill>
              </a:rPr>
              <a:t>https://github.com/wangding/courses/tree/master/</a:t>
            </a:r>
            <a:r>
              <a:rPr lang="en-US" altLang="zh-CN" sz="2800" b="1" dirty="0">
                <a:solidFill>
                  <a:srgbClr val="0070C0"/>
                </a:solidFill>
              </a:rPr>
              <a:t>7DTesting</a:t>
            </a:r>
            <a:endParaRPr lang="zh-CN" altLang="en-US" sz="2800" b="1" dirty="0">
              <a:solidFill>
                <a:srgbClr val="0070C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274" y="508000"/>
            <a:ext cx="4489449" cy="4489449"/>
          </a:xfrm>
          <a:prstGeom prst="rect">
            <a:avLst/>
          </a:prstGeom>
        </p:spPr>
      </p:pic>
    </p:spTree>
    <p:extLst>
      <p:ext uri="{BB962C8B-B14F-4D97-AF65-F5344CB8AC3E}">
        <p14:creationId xmlns:p14="http://schemas.microsoft.com/office/powerpoint/2010/main" val="610192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147352" y="3287067"/>
            <a:ext cx="5920450" cy="461665"/>
          </a:xfrm>
          <a:prstGeom prst="rect">
            <a:avLst/>
          </a:prstGeom>
          <a:noFill/>
        </p:spPr>
        <p:txBody>
          <a:bodyPr wrap="square" rtlCol="0">
            <a:spAutoFit/>
          </a:bodyPr>
          <a:lstStyle/>
          <a:p>
            <a:r>
              <a:rPr lang="en-US" altLang="zh-CN" sz="2400" b="1" spc="300" dirty="0">
                <a:solidFill>
                  <a:schemeClr val="accent4">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   E   V   E   N        D   A   Y   S</a:t>
            </a:r>
            <a:endParaRPr lang="zh-CN" altLang="en-US" sz="2400" b="1" spc="300" dirty="0">
              <a:solidFill>
                <a:schemeClr val="accent4">
                  <a:lumMod val="50000"/>
                </a:schemeClr>
              </a:solidFill>
              <a:latin typeface="Microsoft Sans Serif" panose="020B0604020202020204" pitchFamily="34" charset="0"/>
              <a:cs typeface="Microsoft Sans Serif" panose="020B0604020202020204" pitchFamily="34" charset="0"/>
            </a:endParaRPr>
          </a:p>
        </p:txBody>
      </p:sp>
      <p:pic>
        <p:nvPicPr>
          <p:cNvPr id="1028" name="Picture 4" descr="http://4vector.com/i/free-vector-seven-7-days_031072_seven-7-days.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6574" b="61018" l="9704" r="87333"/>
                    </a14:imgEffect>
                  </a14:imgLayer>
                </a14:imgProps>
              </a:ext>
              <a:ext uri="{28A0092B-C50C-407E-A947-70E740481C1C}">
                <a14:useLocalDpi xmlns:a14="http://schemas.microsoft.com/office/drawing/2010/main" val="0"/>
              </a:ext>
            </a:extLst>
          </a:blip>
          <a:srcRect t="33518" r="2963" b="35926"/>
          <a:stretch/>
        </p:blipFill>
        <p:spPr bwMode="auto">
          <a:xfrm>
            <a:off x="2667000" y="2387600"/>
            <a:ext cx="66548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253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1513294" y="1030479"/>
            <a:ext cx="9165412" cy="4797041"/>
            <a:chOff x="2336800" y="1197358"/>
            <a:chExt cx="9165412" cy="4797041"/>
          </a:xfrm>
        </p:grpSpPr>
        <p:pic>
          <p:nvPicPr>
            <p:cNvPr id="10" name="图片 9"/>
            <p:cNvPicPr>
              <a:picLocks noChangeAspect="1"/>
            </p:cNvPicPr>
            <p:nvPr/>
          </p:nvPicPr>
          <p:blipFill>
            <a:blip r:embed="rId2"/>
            <a:stretch>
              <a:fillRect/>
            </a:stretch>
          </p:blipFill>
          <p:spPr>
            <a:xfrm rot="16200000">
              <a:off x="4520985" y="-986827"/>
              <a:ext cx="4797041" cy="916541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683" y="1736691"/>
              <a:ext cx="6846771" cy="3851309"/>
            </a:xfrm>
            <a:prstGeom prst="rect">
              <a:avLst/>
            </a:prstGeom>
          </p:spPr>
        </p:pic>
      </p:grpSp>
      <p:sp>
        <p:nvSpPr>
          <p:cNvPr id="2" name="矩形 1"/>
          <p:cNvSpPr/>
          <p:nvPr/>
        </p:nvSpPr>
        <p:spPr>
          <a:xfrm>
            <a:off x="7515226" y="2705100"/>
            <a:ext cx="581024" cy="27160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47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14" name="任意多边形: 形状 13"/>
          <p:cNvSpPr/>
          <p:nvPr/>
        </p:nvSpPr>
        <p:spPr>
          <a:xfrm>
            <a:off x="6577995" y="3194490"/>
            <a:ext cx="4824400" cy="490496"/>
          </a:xfrm>
          <a:custGeom>
            <a:avLst/>
            <a:gdLst>
              <a:gd name="connsiteX0" fmla="*/ 0 w 4824400"/>
              <a:gd name="connsiteY0" fmla="*/ 0 h 490496"/>
              <a:gd name="connsiteX1" fmla="*/ 4824400 w 4824400"/>
              <a:gd name="connsiteY1" fmla="*/ 0 h 490496"/>
              <a:gd name="connsiteX2" fmla="*/ 4824400 w 4824400"/>
              <a:gd name="connsiteY2" fmla="*/ 490496 h 490496"/>
              <a:gd name="connsiteX3" fmla="*/ 0 w 4824400"/>
              <a:gd name="connsiteY3" fmla="*/ 490496 h 490496"/>
              <a:gd name="connsiteX4" fmla="*/ 0 w 4824400"/>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00" h="490496">
                <a:moveTo>
                  <a:pt x="0" y="0"/>
                </a:moveTo>
                <a:lnTo>
                  <a:pt x="4824400" y="0"/>
                </a:lnTo>
                <a:lnTo>
                  <a:pt x="4824400"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smtClean="0"/>
              <a:t>产品设计</a:t>
            </a:r>
            <a:endParaRPr lang="zh-CN" altLang="en-US" sz="2300" kern="1200" dirty="0"/>
          </a:p>
        </p:txBody>
      </p:sp>
      <p:sp>
        <p:nvSpPr>
          <p:cNvPr id="8" name="任意多边形: 形状 7"/>
          <p:cNvSpPr/>
          <p:nvPr/>
        </p:nvSpPr>
        <p:spPr>
          <a:xfrm>
            <a:off x="5869824" y="986501"/>
            <a:ext cx="5589721" cy="490496"/>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思维导图</a:t>
            </a:r>
          </a:p>
        </p:txBody>
      </p:sp>
      <p:sp>
        <p:nvSpPr>
          <p:cNvPr id="16" name="任意多边形: 形状 15"/>
          <p:cNvSpPr/>
          <p:nvPr/>
        </p:nvSpPr>
        <p:spPr>
          <a:xfrm>
            <a:off x="6462176" y="3930667"/>
            <a:ext cx="4902120" cy="490496"/>
          </a:xfrm>
          <a:custGeom>
            <a:avLst/>
            <a:gdLst>
              <a:gd name="connsiteX0" fmla="*/ 0 w 4902120"/>
              <a:gd name="connsiteY0" fmla="*/ 0 h 490496"/>
              <a:gd name="connsiteX1" fmla="*/ 4902120 w 4902120"/>
              <a:gd name="connsiteY1" fmla="*/ 0 h 490496"/>
              <a:gd name="connsiteX2" fmla="*/ 4902120 w 4902120"/>
              <a:gd name="connsiteY2" fmla="*/ 490496 h 490496"/>
              <a:gd name="connsiteX3" fmla="*/ 0 w 4902120"/>
              <a:gd name="connsiteY3" fmla="*/ 490496 h 490496"/>
              <a:gd name="connsiteX4" fmla="*/ 0 w 4902120"/>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120" h="490496">
                <a:moveTo>
                  <a:pt x="0" y="0"/>
                </a:moveTo>
                <a:lnTo>
                  <a:pt x="4902120" y="0"/>
                </a:lnTo>
                <a:lnTo>
                  <a:pt x="4902120"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黑盒测试</a:t>
            </a:r>
          </a:p>
        </p:txBody>
      </p:sp>
      <p:sp>
        <p:nvSpPr>
          <p:cNvPr id="10" name="任意多边形: 形状 9"/>
          <p:cNvSpPr/>
          <p:nvPr/>
        </p:nvSpPr>
        <p:spPr>
          <a:xfrm>
            <a:off x="6199713" y="1722677"/>
            <a:ext cx="5145533" cy="490496"/>
          </a:xfrm>
          <a:custGeom>
            <a:avLst/>
            <a:gdLst>
              <a:gd name="connsiteX0" fmla="*/ 0 w 5145533"/>
              <a:gd name="connsiteY0" fmla="*/ 0 h 490496"/>
              <a:gd name="connsiteX1" fmla="*/ 5145533 w 5145533"/>
              <a:gd name="connsiteY1" fmla="*/ 0 h 490496"/>
              <a:gd name="connsiteX2" fmla="*/ 5145533 w 5145533"/>
              <a:gd name="connsiteY2" fmla="*/ 490496 h 490496"/>
              <a:gd name="connsiteX3" fmla="*/ 0 w 5145533"/>
              <a:gd name="connsiteY3" fmla="*/ 490496 h 490496"/>
              <a:gd name="connsiteX4" fmla="*/ 0 w 5145533"/>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533" h="490496">
                <a:moveTo>
                  <a:pt x="0" y="0"/>
                </a:moveTo>
                <a:lnTo>
                  <a:pt x="5145533" y="0"/>
                </a:lnTo>
                <a:lnTo>
                  <a:pt x="5145533"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a:t>测</a:t>
            </a:r>
            <a:r>
              <a:rPr lang="zh-CN" altLang="en-US" sz="2300" smtClean="0"/>
              <a:t>试基础</a:t>
            </a:r>
            <a:endParaRPr lang="zh-CN" altLang="en-US" sz="2300" kern="1200" dirty="0"/>
          </a:p>
        </p:txBody>
      </p:sp>
      <p:sp>
        <p:nvSpPr>
          <p:cNvPr id="18" name="任意多边形: 形状 17"/>
          <p:cNvSpPr/>
          <p:nvPr/>
        </p:nvSpPr>
        <p:spPr>
          <a:xfrm>
            <a:off x="6314013" y="4666303"/>
            <a:ext cx="5145533" cy="490496"/>
          </a:xfrm>
          <a:custGeom>
            <a:avLst/>
            <a:gdLst>
              <a:gd name="connsiteX0" fmla="*/ 0 w 5145533"/>
              <a:gd name="connsiteY0" fmla="*/ 0 h 490496"/>
              <a:gd name="connsiteX1" fmla="*/ 5145533 w 5145533"/>
              <a:gd name="connsiteY1" fmla="*/ 0 h 490496"/>
              <a:gd name="connsiteX2" fmla="*/ 5145533 w 5145533"/>
              <a:gd name="connsiteY2" fmla="*/ 490496 h 490496"/>
              <a:gd name="connsiteX3" fmla="*/ 0 w 5145533"/>
              <a:gd name="connsiteY3" fmla="*/ 490496 h 490496"/>
              <a:gd name="connsiteX4" fmla="*/ 0 w 5145533"/>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5533" h="490496">
                <a:moveTo>
                  <a:pt x="0" y="0"/>
                </a:moveTo>
                <a:lnTo>
                  <a:pt x="5145533" y="0"/>
                </a:lnTo>
                <a:lnTo>
                  <a:pt x="5145533"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自动化测试</a:t>
            </a:r>
          </a:p>
        </p:txBody>
      </p:sp>
      <p:sp>
        <p:nvSpPr>
          <p:cNvPr id="12" name="任意多边形: 形状 11"/>
          <p:cNvSpPr/>
          <p:nvPr/>
        </p:nvSpPr>
        <p:spPr>
          <a:xfrm>
            <a:off x="6443126" y="2458314"/>
            <a:ext cx="4902120" cy="490496"/>
          </a:xfrm>
          <a:custGeom>
            <a:avLst/>
            <a:gdLst>
              <a:gd name="connsiteX0" fmla="*/ 0 w 4902120"/>
              <a:gd name="connsiteY0" fmla="*/ 0 h 490496"/>
              <a:gd name="connsiteX1" fmla="*/ 4902120 w 4902120"/>
              <a:gd name="connsiteY1" fmla="*/ 0 h 490496"/>
              <a:gd name="connsiteX2" fmla="*/ 4902120 w 4902120"/>
              <a:gd name="connsiteY2" fmla="*/ 490496 h 490496"/>
              <a:gd name="connsiteX3" fmla="*/ 0 w 4902120"/>
              <a:gd name="connsiteY3" fmla="*/ 490496 h 490496"/>
              <a:gd name="connsiteX4" fmla="*/ 0 w 4902120"/>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120" h="490496">
                <a:moveTo>
                  <a:pt x="0" y="0"/>
                </a:moveTo>
                <a:lnTo>
                  <a:pt x="4902120" y="0"/>
                </a:lnTo>
                <a:lnTo>
                  <a:pt x="4902120"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smtClean="0"/>
              <a:t>项目管理</a:t>
            </a:r>
            <a:endParaRPr lang="zh-CN" altLang="en-US" sz="2300" kern="1200" dirty="0"/>
          </a:p>
        </p:txBody>
      </p:sp>
      <p:sp>
        <p:nvSpPr>
          <p:cNvPr id="20" name="任意多边形: 形状 19"/>
          <p:cNvSpPr/>
          <p:nvPr/>
        </p:nvSpPr>
        <p:spPr>
          <a:xfrm>
            <a:off x="6060324" y="5402480"/>
            <a:ext cx="5589721" cy="490496"/>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9332"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案例实战</a:t>
            </a:r>
          </a:p>
        </p:txBody>
      </p:sp>
      <p:sp>
        <p:nvSpPr>
          <p:cNvPr id="24" name="椭圆 23"/>
          <p:cNvSpPr/>
          <p:nvPr/>
        </p:nvSpPr>
        <p:spPr>
          <a:xfrm>
            <a:off x="-4656472" y="-1790700"/>
            <a:ext cx="11242308" cy="104013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34664" y="925189"/>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椭圆 10"/>
          <p:cNvSpPr/>
          <p:nvPr/>
        </p:nvSpPr>
        <p:spPr>
          <a:xfrm>
            <a:off x="5664553" y="1661365"/>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椭圆 12"/>
          <p:cNvSpPr/>
          <p:nvPr/>
        </p:nvSpPr>
        <p:spPr>
          <a:xfrm>
            <a:off x="5831766" y="2397002"/>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椭圆 14"/>
          <p:cNvSpPr/>
          <p:nvPr/>
        </p:nvSpPr>
        <p:spPr>
          <a:xfrm>
            <a:off x="5871385" y="3133178"/>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椭圆 16"/>
          <p:cNvSpPr/>
          <p:nvPr/>
        </p:nvSpPr>
        <p:spPr>
          <a:xfrm>
            <a:off x="5793666" y="3869355"/>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椭圆 18"/>
          <p:cNvSpPr/>
          <p:nvPr/>
        </p:nvSpPr>
        <p:spPr>
          <a:xfrm>
            <a:off x="5588353" y="4604991"/>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椭圆 20"/>
          <p:cNvSpPr/>
          <p:nvPr/>
        </p:nvSpPr>
        <p:spPr>
          <a:xfrm>
            <a:off x="5258464" y="5341168"/>
            <a:ext cx="613120" cy="613120"/>
          </a:xfrm>
          <a:prstGeom prst="ellipse">
            <a:avLst/>
          </a:prstGeom>
          <a:solidFill>
            <a:srgbClr val="00B0F0"/>
          </a:solidFill>
          <a:ln w="50800">
            <a:solidFill>
              <a:schemeClr val="bg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椭圆 22"/>
          <p:cNvSpPr/>
          <p:nvPr/>
        </p:nvSpPr>
        <p:spPr>
          <a:xfrm>
            <a:off x="-3790950" y="-1009650"/>
            <a:ext cx="9553902" cy="8839200"/>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21877" y="2717127"/>
            <a:ext cx="3285616" cy="1384995"/>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七天学会软件测试</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　课程内容安排</a:t>
            </a:r>
          </a:p>
        </p:txBody>
      </p:sp>
      <p:sp>
        <p:nvSpPr>
          <p:cNvPr id="26" name="任意多边形: 形状 25"/>
          <p:cNvSpPr/>
          <p:nvPr/>
        </p:nvSpPr>
        <p:spPr>
          <a:xfrm>
            <a:off x="5456763" y="1040475"/>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D1</a:t>
            </a:r>
            <a:endParaRPr lang="zh-CN" altLang="en-US" sz="2300" kern="1200" dirty="0"/>
          </a:p>
        </p:txBody>
      </p:sp>
      <p:sp>
        <p:nvSpPr>
          <p:cNvPr id="27" name="任意多边形: 形状 26"/>
          <p:cNvSpPr/>
          <p:nvPr/>
        </p:nvSpPr>
        <p:spPr>
          <a:xfrm>
            <a:off x="5801750" y="1776112"/>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D2</a:t>
            </a:r>
            <a:endParaRPr lang="zh-CN" altLang="en-US" sz="2300" kern="1200" dirty="0"/>
          </a:p>
        </p:txBody>
      </p:sp>
      <p:sp>
        <p:nvSpPr>
          <p:cNvPr id="28" name="任意多边形: 形状 27"/>
          <p:cNvSpPr/>
          <p:nvPr/>
        </p:nvSpPr>
        <p:spPr>
          <a:xfrm>
            <a:off x="5972077" y="2488210"/>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D3</a:t>
            </a:r>
            <a:endParaRPr lang="zh-CN" altLang="en-US" sz="2300" kern="1200" dirty="0"/>
          </a:p>
        </p:txBody>
      </p:sp>
      <p:sp>
        <p:nvSpPr>
          <p:cNvPr id="29" name="任意多边形: 形状 28"/>
          <p:cNvSpPr/>
          <p:nvPr/>
        </p:nvSpPr>
        <p:spPr>
          <a:xfrm>
            <a:off x="6016910" y="3214087"/>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D4</a:t>
            </a:r>
            <a:endParaRPr lang="zh-CN" altLang="en-US" sz="2300" kern="1200" dirty="0"/>
          </a:p>
        </p:txBody>
      </p:sp>
      <p:sp>
        <p:nvSpPr>
          <p:cNvPr id="30" name="任意多边形: 形状 29"/>
          <p:cNvSpPr/>
          <p:nvPr/>
        </p:nvSpPr>
        <p:spPr>
          <a:xfrm>
            <a:off x="5933870" y="3943102"/>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D5</a:t>
            </a:r>
            <a:endParaRPr lang="zh-CN" altLang="en-US" sz="2300" kern="1200" dirty="0"/>
          </a:p>
        </p:txBody>
      </p:sp>
      <p:sp>
        <p:nvSpPr>
          <p:cNvPr id="31" name="任意多边形: 形状 30"/>
          <p:cNvSpPr/>
          <p:nvPr/>
        </p:nvSpPr>
        <p:spPr>
          <a:xfrm>
            <a:off x="5729131" y="4693290"/>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D6</a:t>
            </a:r>
            <a:endParaRPr lang="zh-CN" altLang="en-US" sz="2300" kern="1200" dirty="0"/>
          </a:p>
        </p:txBody>
      </p:sp>
      <p:sp>
        <p:nvSpPr>
          <p:cNvPr id="32" name="任意多边形: 形状 31"/>
          <p:cNvSpPr/>
          <p:nvPr/>
        </p:nvSpPr>
        <p:spPr>
          <a:xfrm>
            <a:off x="5388177" y="5429467"/>
            <a:ext cx="413061" cy="436521"/>
          </a:xfrm>
          <a:custGeom>
            <a:avLst/>
            <a:gdLst>
              <a:gd name="connsiteX0" fmla="*/ 0 w 5589721"/>
              <a:gd name="connsiteY0" fmla="*/ 0 h 490496"/>
              <a:gd name="connsiteX1" fmla="*/ 5589721 w 5589721"/>
              <a:gd name="connsiteY1" fmla="*/ 0 h 490496"/>
              <a:gd name="connsiteX2" fmla="*/ 5589721 w 5589721"/>
              <a:gd name="connsiteY2" fmla="*/ 490496 h 490496"/>
              <a:gd name="connsiteX3" fmla="*/ 0 w 5589721"/>
              <a:gd name="connsiteY3" fmla="*/ 490496 h 490496"/>
              <a:gd name="connsiteX4" fmla="*/ 0 w 5589721"/>
              <a:gd name="connsiteY4" fmla="*/ 0 h 490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9721" h="490496">
                <a:moveTo>
                  <a:pt x="0" y="0"/>
                </a:moveTo>
                <a:lnTo>
                  <a:pt x="5589721" y="0"/>
                </a:lnTo>
                <a:lnTo>
                  <a:pt x="5589721" y="490496"/>
                </a:lnTo>
                <a:lnTo>
                  <a:pt x="0" y="490496"/>
                </a:lnTo>
                <a:lnTo>
                  <a:pt x="0" y="0"/>
                </a:lnTo>
                <a:close/>
              </a:path>
            </a:pathLst>
          </a:custGeom>
          <a:solidFill>
            <a:srgbClr val="00B0F0">
              <a:alpha val="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D7</a:t>
            </a:r>
            <a:endParaRPr lang="zh-CN" altLang="en-US" sz="2300" kern="1200" dirty="0"/>
          </a:p>
        </p:txBody>
      </p:sp>
    </p:spTree>
    <p:extLst>
      <p:ext uri="{BB962C8B-B14F-4D97-AF65-F5344CB8AC3E}">
        <p14:creationId xmlns:p14="http://schemas.microsoft.com/office/powerpoint/2010/main" val="1336938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0625" b="5000"/>
          <a:stretch/>
        </p:blipFill>
        <p:spPr>
          <a:xfrm>
            <a:off x="0" y="0"/>
            <a:ext cx="12192000" cy="6858000"/>
          </a:xfrm>
          <a:prstGeom prst="rect">
            <a:avLst/>
          </a:prstGeom>
        </p:spPr>
      </p:pic>
    </p:spTree>
    <p:extLst>
      <p:ext uri="{BB962C8B-B14F-4D97-AF65-F5344CB8AC3E}">
        <p14:creationId xmlns:p14="http://schemas.microsoft.com/office/powerpoint/2010/main" val="406968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427124" y="0"/>
            <a:ext cx="3589376" cy="6858000"/>
            <a:chOff x="944524" y="0"/>
            <a:chExt cx="3589376" cy="6858000"/>
          </a:xfrm>
        </p:grpSpPr>
        <p:pic>
          <p:nvPicPr>
            <p:cNvPr id="7" name="图片 6"/>
            <p:cNvPicPr>
              <a:picLocks noChangeAspect="1"/>
            </p:cNvPicPr>
            <p:nvPr/>
          </p:nvPicPr>
          <p:blipFill>
            <a:blip r:embed="rId2"/>
            <a:stretch>
              <a:fillRect/>
            </a:stretch>
          </p:blipFill>
          <p:spPr>
            <a:xfrm>
              <a:off x="944524" y="0"/>
              <a:ext cx="3589376" cy="68580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228" y="628650"/>
              <a:ext cx="2853097" cy="5072172"/>
            </a:xfrm>
            <a:prstGeom prst="rect">
              <a:avLst/>
            </a:prstGeom>
          </p:spPr>
        </p:pic>
      </p:grpSp>
      <p:grpSp>
        <p:nvGrpSpPr>
          <p:cNvPr id="12" name="组合 11"/>
          <p:cNvGrpSpPr/>
          <p:nvPr/>
        </p:nvGrpSpPr>
        <p:grpSpPr>
          <a:xfrm>
            <a:off x="7269124" y="0"/>
            <a:ext cx="3589376" cy="6858000"/>
            <a:chOff x="5326024" y="0"/>
            <a:chExt cx="3589376" cy="6858000"/>
          </a:xfrm>
        </p:grpSpPr>
        <p:pic>
          <p:nvPicPr>
            <p:cNvPr id="11" name="图片 10"/>
            <p:cNvPicPr>
              <a:picLocks noChangeAspect="1"/>
            </p:cNvPicPr>
            <p:nvPr/>
          </p:nvPicPr>
          <p:blipFill>
            <a:blip r:embed="rId2"/>
            <a:stretch>
              <a:fillRect/>
            </a:stretch>
          </p:blipFill>
          <p:spPr>
            <a:xfrm>
              <a:off x="5326024" y="0"/>
              <a:ext cx="3589376" cy="6858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3087" y="628650"/>
              <a:ext cx="2852737" cy="5071532"/>
            </a:xfrm>
            <a:prstGeom prst="rect">
              <a:avLst/>
            </a:prstGeom>
          </p:spPr>
        </p:pic>
      </p:grpSp>
      <p:sp>
        <p:nvSpPr>
          <p:cNvPr id="13" name="文本框 12"/>
          <p:cNvSpPr txBox="1"/>
          <p:nvPr/>
        </p:nvSpPr>
        <p:spPr>
          <a:xfrm>
            <a:off x="4000499" y="4013200"/>
            <a:ext cx="933129" cy="368300"/>
          </a:xfrm>
          <a:prstGeom prst="rect">
            <a:avLst/>
          </a:prstGeom>
          <a:noFill/>
          <a:ln w="19050">
            <a:solidFill>
              <a:srgbClr val="FF0000"/>
            </a:solidFill>
          </a:ln>
        </p:spPr>
        <p:txBody>
          <a:bodyPr wrap="square" rtlCol="0">
            <a:spAutoFit/>
          </a:bodyPr>
          <a:lstStyle/>
          <a:p>
            <a:pPr>
              <a:lnSpc>
                <a:spcPct val="150000"/>
              </a:lnSpc>
            </a:pPr>
            <a:endParaRPr lang="zh-CN" altLang="en-US" sz="2800" dirty="0">
              <a:latin typeface="微软雅黑" panose="020B0503020204020204" pitchFamily="34" charset="-122"/>
              <a:ea typeface="微软雅黑" panose="020B0503020204020204" pitchFamily="34" charset="-122"/>
            </a:endParaRPr>
          </a:p>
        </p:txBody>
      </p:sp>
      <p:sp>
        <p:nvSpPr>
          <p:cNvPr id="14" name="箭头: 右 13"/>
          <p:cNvSpPr/>
          <p:nvPr/>
        </p:nvSpPr>
        <p:spPr>
          <a:xfrm rot="20493674">
            <a:off x="5064979" y="3618844"/>
            <a:ext cx="2259041" cy="351991"/>
          </a:xfrm>
          <a:prstGeom prst="right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9195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9540" y="1004435"/>
            <a:ext cx="5026460" cy="4445000"/>
          </a:xfrm>
          <a:prstGeom prst="rect">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2048"/>
          <a:stretch/>
        </p:blipFill>
        <p:spPr>
          <a:xfrm>
            <a:off x="6096000" y="1004435"/>
            <a:ext cx="5026460" cy="4445000"/>
          </a:xfrm>
          <a:prstGeom prst="rect">
            <a:avLst/>
          </a:prstGeom>
        </p:spPr>
      </p:pic>
      <p:sp>
        <p:nvSpPr>
          <p:cNvPr id="9" name="文本框 8"/>
          <p:cNvSpPr txBox="1"/>
          <p:nvPr/>
        </p:nvSpPr>
        <p:spPr>
          <a:xfrm>
            <a:off x="1069540" y="2365166"/>
            <a:ext cx="5026460" cy="1246495"/>
          </a:xfrm>
          <a:prstGeom prst="rect">
            <a:avLst/>
          </a:prstGeom>
          <a:noFill/>
          <a:effectLst>
            <a:glow rad="127000">
              <a:schemeClr val="tx1">
                <a:lumMod val="50000"/>
                <a:lumOff val="50000"/>
              </a:schemeClr>
            </a:glow>
          </a:effectLst>
        </p:spPr>
        <p:txBody>
          <a:bodyPr wrap="square" rtlCol="0">
            <a:spAutoFit/>
          </a:bodyPr>
          <a:lstStyle/>
          <a:p>
            <a:pPr algn="ctr">
              <a:lnSpc>
                <a:spcPct val="150000"/>
              </a:lnSpc>
            </a:pPr>
            <a:r>
              <a:rPr lang="zh-CN" altLang="en-US" sz="5000" b="1" spc="300" dirty="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软件</a:t>
            </a:r>
            <a:r>
              <a:rPr lang="zh-CN" altLang="en-US" sz="5000" b="1" spc="30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测</a:t>
            </a:r>
            <a:r>
              <a:rPr lang="zh-CN" altLang="en-US"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试大全</a:t>
            </a:r>
            <a:endParaRPr lang="en-US" altLang="zh-CN" sz="5000" b="1" spc="300" dirty="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798192" y="3930383"/>
            <a:ext cx="3569155" cy="1200329"/>
          </a:xfrm>
          <a:prstGeom prst="rect">
            <a:avLst/>
          </a:prstGeom>
          <a:noFill/>
          <a:effectLst/>
        </p:spPr>
        <p:txBody>
          <a:bodyPr wrap="square" rtlCol="0">
            <a:spAutoFit/>
          </a:bodyPr>
          <a:lstStyle/>
          <a:p>
            <a:pPr algn="ctr">
              <a:lnSpc>
                <a:spcPct val="150000"/>
              </a:lnSpc>
            </a:pPr>
            <a:r>
              <a:rPr lang="zh-CN" altLang="en-US" sz="2400" b="1" spc="300" smtClean="0">
                <a:solidFill>
                  <a:srgbClr val="354904"/>
                </a:solidFill>
                <a:effectLst/>
                <a:latin typeface="微软雅黑" panose="020B0503020204020204" pitchFamily="34" charset="-122"/>
                <a:ea typeface="微软雅黑" panose="020B0503020204020204" pitchFamily="34" charset="-122"/>
              </a:rPr>
              <a:t>每日一测</a:t>
            </a:r>
            <a:endParaRPr lang="en-US" altLang="zh-CN" sz="2400" b="1" spc="300" smtClean="0">
              <a:solidFill>
                <a:srgbClr val="354904"/>
              </a:solidFill>
              <a:effectLst/>
              <a:latin typeface="微软雅黑" panose="020B0503020204020204" pitchFamily="34" charset="-122"/>
              <a:ea typeface="微软雅黑" panose="020B0503020204020204" pitchFamily="34" charset="-122"/>
            </a:endParaRPr>
          </a:p>
          <a:p>
            <a:pPr algn="ctr">
              <a:lnSpc>
                <a:spcPct val="150000"/>
              </a:lnSpc>
            </a:pPr>
            <a:r>
              <a:rPr lang="zh-CN" altLang="en-US" sz="2400" b="1" spc="300" smtClean="0">
                <a:solidFill>
                  <a:srgbClr val="354904"/>
                </a:solidFill>
                <a:effectLst/>
                <a:latin typeface="微软雅黑" panose="020B0503020204020204" pitchFamily="34" charset="-122"/>
                <a:ea typeface="微软雅黑" panose="020B0503020204020204" pitchFamily="34" charset="-122"/>
              </a:rPr>
              <a:t>软件测试类型大全</a:t>
            </a:r>
            <a:endParaRPr lang="en-US" altLang="zh-CN" sz="2400" b="1" spc="300" dirty="0">
              <a:solidFill>
                <a:srgbClr val="354904"/>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1069540" y="1004435"/>
            <a:ext cx="10058400" cy="444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9830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372991"/>
            <a:ext cx="12192000" cy="6112017"/>
          </a:xfrm>
          <a:prstGeom prst="rect">
            <a:avLst/>
          </a:prstGeom>
        </p:spPr>
      </p:pic>
      <p:sp>
        <p:nvSpPr>
          <p:cNvPr id="3" name="箭头: 右 13"/>
          <p:cNvSpPr/>
          <p:nvPr/>
        </p:nvSpPr>
        <p:spPr>
          <a:xfrm rot="2209579">
            <a:off x="5332819" y="1830534"/>
            <a:ext cx="1202510" cy="203798"/>
          </a:xfrm>
          <a:prstGeom prst="right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3034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1" y="1"/>
            <a:ext cx="12191999" cy="6858000"/>
          </a:xfrm>
          <a:prstGeom prst="rect">
            <a:avLst/>
          </a:prstGeom>
        </p:spPr>
      </p:pic>
      <p:sp>
        <p:nvSpPr>
          <p:cNvPr id="5" name="文本框 4"/>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0070C0"/>
                </a:solidFill>
                <a:latin typeface="微软雅黑" panose="020B0503020204020204" pitchFamily="34" charset="-122"/>
                <a:ea typeface="微软雅黑" panose="020B0503020204020204" pitchFamily="34" charset="-122"/>
              </a:rPr>
              <a:t>Day1</a:t>
            </a:r>
            <a:r>
              <a:rPr lang="zh-CN" altLang="en-US" sz="6000" b="1" dirty="0">
                <a:solidFill>
                  <a:srgbClr val="0070C0"/>
                </a:solidFill>
                <a:latin typeface="微软雅黑" panose="020B0503020204020204" pitchFamily="34" charset="-122"/>
                <a:ea typeface="微软雅黑" panose="020B0503020204020204" pitchFamily="34" charset="-122"/>
              </a:rPr>
              <a:t>：思维导图</a:t>
            </a:r>
            <a:endParaRPr lang="en-US" altLang="zh-CN" sz="6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1225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462720" y="3914317"/>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en-US" altLang="zh-CN" sz="2800" dirty="0" err="1">
                <a:latin typeface="微软雅黑" panose="020B0503020204020204" pitchFamily="34" charset="-122"/>
                <a:ea typeface="微软雅黑" panose="020B0503020204020204" pitchFamily="34" charset="-122"/>
              </a:rPr>
              <a:t>ProcessOn</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思维导图入门</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6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1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 </a:t>
            </a:r>
            <a:r>
              <a:rPr lang="en-US" altLang="zh-CN" sz="2000" dirty="0">
                <a:solidFill>
                  <a:prstClr val="white">
                    <a:lumMod val="50000"/>
                  </a:prstClr>
                </a:solidFill>
                <a:latin typeface="微软雅黑" panose="020B0503020204020204" pitchFamily="34" charset="-122"/>
                <a:ea typeface="微软雅黑" panose="020B0503020204020204" pitchFamily="34" charset="-122"/>
              </a:rPr>
              <a:t>41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分钟</a:t>
            </a:r>
            <a:endParaRPr lang="zh-CN" altLang="en-US"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462720" y="967653"/>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zh-CN" altLang="en-US" sz="2800" dirty="0">
                <a:latin typeface="微软雅黑" panose="020B0503020204020204" pitchFamily="34" charset="-122"/>
                <a:ea typeface="微软雅黑" panose="020B0503020204020204" pitchFamily="34" charset="-122"/>
              </a:rPr>
              <a:t>在线思维导图进阶</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8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a:t>
            </a:r>
            <a:endParaRPr lang="zh-CN" altLang="en-US" sz="2800" dirty="0">
              <a:latin typeface="微软雅黑" panose="020B0503020204020204" pitchFamily="34" charset="-122"/>
              <a:ea typeface="微软雅黑" panose="020B0503020204020204" pitchFamily="34" charset="-122"/>
            </a:endParaRPr>
          </a:p>
        </p:txBody>
      </p:sp>
      <p:pic>
        <p:nvPicPr>
          <p:cNvPr id="2050" name="Picture 2" descr="https://s1.51cto.com/images/201612/b915fb37892d5e6d8be40870c45114b72be691_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086" y="3798204"/>
            <a:ext cx="3017408" cy="22615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1.51cto.com/images/201610/b169a87241609eb4ef13441faab4fb4455c7ac_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85" y="829431"/>
            <a:ext cx="3079137" cy="23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26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5" name="文本框 4"/>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FAD938"/>
                </a:solidFill>
                <a:latin typeface="微软雅黑" panose="020B0503020204020204" pitchFamily="34" charset="-122"/>
                <a:ea typeface="微软雅黑" panose="020B0503020204020204" pitchFamily="34" charset="-122"/>
              </a:rPr>
              <a:t>Day2</a:t>
            </a:r>
            <a:r>
              <a:rPr lang="zh-CN" altLang="en-US" sz="6000" b="1" dirty="0">
                <a:solidFill>
                  <a:srgbClr val="FAD938"/>
                </a:solidFill>
                <a:latin typeface="微软雅黑" panose="020B0503020204020204" pitchFamily="34" charset="-122"/>
                <a:ea typeface="微软雅黑" panose="020B0503020204020204" pitchFamily="34" charset="-122"/>
              </a:rPr>
              <a:t>：项目管理</a:t>
            </a:r>
            <a:endParaRPr lang="en-US" altLang="zh-CN" sz="6000" b="1" dirty="0">
              <a:solidFill>
                <a:srgbClr val="FAD93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3422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085" y="829430"/>
            <a:ext cx="3080235" cy="2307772"/>
          </a:xfrm>
          <a:prstGeom prst="rect">
            <a:avLst/>
          </a:prstGeom>
          <a:ln>
            <a:solidFill>
              <a:schemeClr val="tx1">
                <a:lumMod val="50000"/>
                <a:lumOff val="50000"/>
              </a:schemeClr>
            </a:solidFill>
          </a:ln>
        </p:spPr>
      </p:pic>
      <p:sp>
        <p:nvSpPr>
          <p:cNvPr id="10" name="文本框 9"/>
          <p:cNvSpPr txBox="1"/>
          <p:nvPr/>
        </p:nvSpPr>
        <p:spPr>
          <a:xfrm>
            <a:off x="4462720" y="967653"/>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zh-CN" altLang="en-US" sz="2800" dirty="0">
                <a:latin typeface="微软雅黑" panose="020B0503020204020204" pitchFamily="34" charset="-122"/>
                <a:ea typeface="微软雅黑" panose="020B0503020204020204" pitchFamily="34" charset="-122"/>
              </a:rPr>
              <a:t>项目管理实战</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7 </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课时，</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 </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小时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26 </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分钟</a:t>
            </a:r>
          </a:p>
        </p:txBody>
      </p:sp>
      <p:pic>
        <p:nvPicPr>
          <p:cNvPr id="3074" name="Picture 2" descr="https://s1.51cto.com/wyfs01/M02/53/90/wKioJlMhbTbjuU0kAAC4iac3E8M693_b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85" y="829431"/>
            <a:ext cx="3079137" cy="23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81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870" b="7870"/>
          <a:stretch/>
        </p:blipFill>
        <p:spPr>
          <a:xfrm>
            <a:off x="-1" y="0"/>
            <a:ext cx="12192000" cy="6858000"/>
          </a:xfrm>
          <a:prstGeom prst="rect">
            <a:avLst/>
          </a:prstGeom>
        </p:spPr>
      </p:pic>
      <p:sp>
        <p:nvSpPr>
          <p:cNvPr id="3" name="文本框 2"/>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001879"/>
                </a:solidFill>
                <a:latin typeface="微软雅黑" panose="020B0503020204020204" pitchFamily="34" charset="-122"/>
                <a:ea typeface="微软雅黑" panose="020B0503020204020204" pitchFamily="34" charset="-122"/>
              </a:rPr>
              <a:t>Day3</a:t>
            </a:r>
            <a:r>
              <a:rPr lang="zh-CN" altLang="en-US" sz="6000" b="1" dirty="0">
                <a:solidFill>
                  <a:srgbClr val="001879"/>
                </a:solidFill>
                <a:latin typeface="微软雅黑" panose="020B0503020204020204" pitchFamily="34" charset="-122"/>
                <a:ea typeface="微软雅黑" panose="020B0503020204020204" pitchFamily="34" charset="-122"/>
              </a:rPr>
              <a:t>：产品设计</a:t>
            </a:r>
            <a:endParaRPr lang="en-US" altLang="zh-CN" sz="6000" b="1" dirty="0">
              <a:solidFill>
                <a:srgbClr val="00187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1267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462720" y="3914317"/>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zh-CN" altLang="en-US" sz="2800" dirty="0">
                <a:latin typeface="微软雅黑" panose="020B0503020204020204" pitchFamily="34" charset="-122"/>
                <a:ea typeface="微软雅黑" panose="020B0503020204020204" pitchFamily="34" charset="-122"/>
              </a:rPr>
              <a:t>产品设计简介</a:t>
            </a: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3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46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分钟</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62720" y="967653"/>
            <a:ext cx="7018080" cy="184665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p>
          <a:p>
            <a:pPr>
              <a:lnSpc>
                <a:spcPct val="150000"/>
              </a:lnSpc>
            </a:pPr>
            <a:r>
              <a:rPr lang="zh-CN" altLang="en-US" sz="2800" dirty="0">
                <a:latin typeface="微软雅黑" panose="020B0503020204020204" pitchFamily="34" charset="-122"/>
                <a:ea typeface="微软雅黑" panose="020B0503020204020204" pitchFamily="34" charset="-122"/>
              </a:rPr>
              <a:t>界面原型设计</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5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1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 </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27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分钟</a:t>
            </a:r>
            <a:endParaRPr lang="zh-CN" altLang="en-US" sz="2800" dirty="0">
              <a:latin typeface="微软雅黑" panose="020B0503020204020204" pitchFamily="34" charset="-122"/>
              <a:ea typeface="微软雅黑" panose="020B0503020204020204" pitchFamily="34" charset="-122"/>
            </a:endParaRPr>
          </a:p>
        </p:txBody>
      </p:sp>
      <p:pic>
        <p:nvPicPr>
          <p:cNvPr id="4098" name="Picture 2" descr="https://s1.51cto.com/images/201606/075774419467eb8bfd6246630763316e29298e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083" y="3798203"/>
            <a:ext cx="3015345" cy="22290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1.51cto.com/images/201607/672b31a571ae85873e0711e6ecb4a02434dfa8_b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84" y="829431"/>
            <a:ext cx="3079137" cy="23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53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733" b="7733"/>
          <a:stretch/>
        </p:blipFill>
        <p:spPr>
          <a:xfrm>
            <a:off x="-101600" y="0"/>
            <a:ext cx="12192000" cy="6858000"/>
          </a:xfrm>
          <a:prstGeom prst="rect">
            <a:avLst/>
          </a:prstGeom>
        </p:spPr>
      </p:pic>
      <p:sp>
        <p:nvSpPr>
          <p:cNvPr id="3" name="文本框 2"/>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1A2CBB"/>
                </a:solidFill>
                <a:latin typeface="微软雅黑" panose="020B0503020204020204" pitchFamily="34" charset="-122"/>
                <a:ea typeface="微软雅黑" panose="020B0503020204020204" pitchFamily="34" charset="-122"/>
              </a:rPr>
              <a:t>Day4</a:t>
            </a:r>
            <a:r>
              <a:rPr lang="zh-CN" altLang="en-US" sz="6000" b="1" dirty="0">
                <a:solidFill>
                  <a:srgbClr val="1A2CBB"/>
                </a:solidFill>
                <a:latin typeface="微软雅黑" panose="020B0503020204020204" pitchFamily="34" charset="-122"/>
                <a:ea typeface="微软雅黑" panose="020B0503020204020204" pitchFamily="34" charset="-122"/>
              </a:rPr>
              <a:t>：测试基础</a:t>
            </a:r>
            <a:endParaRPr lang="en-US" altLang="zh-CN" sz="6000" b="1" dirty="0">
              <a:solidFill>
                <a:srgbClr val="1A2C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49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462720" y="967653"/>
            <a:ext cx="7018080" cy="1846659"/>
          </a:xfrm>
          <a:prstGeom prst="rect">
            <a:avLst/>
          </a:prstGeom>
          <a:noFill/>
        </p:spPr>
        <p:txBody>
          <a:bodyPr wrap="square" rtlCol="0">
            <a:spAutoFit/>
          </a:bodyPr>
          <a:lstStyle/>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软件测试入门必备：软件测试基础</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000" dirty="0">
                <a:solidFill>
                  <a:prstClr val="white">
                    <a:lumMod val="50000"/>
                  </a:prstClr>
                </a:solidFill>
                <a:latin typeface="微软雅黑" panose="020B0503020204020204" pitchFamily="34" charset="-122"/>
                <a:ea typeface="微软雅黑" panose="020B0503020204020204" pitchFamily="34" charset="-122"/>
              </a:rPr>
              <a:t>8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课时，</a:t>
            </a:r>
            <a:r>
              <a:rPr lang="en-US" altLang="zh-CN" sz="2000" dirty="0">
                <a:solidFill>
                  <a:prstClr val="white">
                    <a:lumMod val="50000"/>
                  </a:prstClr>
                </a:solidFill>
                <a:latin typeface="微软雅黑" panose="020B0503020204020204" pitchFamily="34" charset="-122"/>
                <a:ea typeface="微软雅黑" panose="020B0503020204020204" pitchFamily="34" charset="-122"/>
              </a:rPr>
              <a:t>2 </a:t>
            </a:r>
            <a:r>
              <a:rPr lang="zh-CN" altLang="en-US" sz="2000" dirty="0">
                <a:solidFill>
                  <a:prstClr val="white">
                    <a:lumMod val="50000"/>
                  </a:prstClr>
                </a:solidFill>
                <a:latin typeface="微软雅黑" panose="020B0503020204020204" pitchFamily="34" charset="-122"/>
                <a:ea typeface="微软雅黑" panose="020B0503020204020204" pitchFamily="34" charset="-122"/>
              </a:rPr>
              <a:t>小时</a:t>
            </a:r>
            <a:endParaRPr lang="zh-CN" altLang="en-US" sz="2800" dirty="0">
              <a:latin typeface="微软雅黑" panose="020B0503020204020204" pitchFamily="34" charset="-122"/>
              <a:ea typeface="微软雅黑" panose="020B0503020204020204" pitchFamily="34" charset="-122"/>
            </a:endParaRPr>
          </a:p>
        </p:txBody>
      </p:sp>
      <p:pic>
        <p:nvPicPr>
          <p:cNvPr id="5122" name="Picture 2" descr="https://s1.51cto.com/wyfs01/M02/53/58/wKioJlMZhoyBcsl_AAH1tfpVwWc861_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085" y="829431"/>
            <a:ext cx="3079137" cy="23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2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文本框 2"/>
          <p:cNvSpPr txBox="1"/>
          <p:nvPr/>
        </p:nvSpPr>
        <p:spPr>
          <a:xfrm>
            <a:off x="0" y="2393125"/>
            <a:ext cx="12191999" cy="1477328"/>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E20370"/>
                </a:solidFill>
                <a:latin typeface="微软雅黑" panose="020B0503020204020204" pitchFamily="34" charset="-122"/>
                <a:ea typeface="微软雅黑" panose="020B0503020204020204" pitchFamily="34" charset="-122"/>
              </a:rPr>
              <a:t>Day5</a:t>
            </a:r>
            <a:r>
              <a:rPr lang="zh-CN" altLang="en-US" sz="6000" b="1" dirty="0">
                <a:solidFill>
                  <a:srgbClr val="E20370"/>
                </a:solidFill>
                <a:latin typeface="微软雅黑" panose="020B0503020204020204" pitchFamily="34" charset="-122"/>
                <a:ea typeface="微软雅黑" panose="020B0503020204020204" pitchFamily="34" charset="-122"/>
              </a:rPr>
              <a:t>：黑盒测试</a:t>
            </a:r>
            <a:endParaRPr lang="en-US" altLang="zh-CN" sz="6000" b="1" dirty="0">
              <a:solidFill>
                <a:srgbClr val="E2037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348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3504" y="798286"/>
            <a:ext cx="5849257" cy="923330"/>
          </a:xfrm>
          <a:prstGeom prst="rect">
            <a:avLst/>
          </a:prstGeom>
          <a:noFill/>
        </p:spPr>
        <p:txBody>
          <a:bodyPr wrap="square" rtlCol="0">
            <a:spAutoFit/>
          </a:bodyPr>
          <a:lstStyle/>
          <a:p>
            <a:pPr>
              <a:lnSpc>
                <a:spcPct val="150000"/>
              </a:lnSpc>
            </a:pPr>
            <a:r>
              <a:rPr lang="zh-CN" altLang="en-US" sz="3600" b="1">
                <a:latin typeface="微软雅黑" panose="020B0503020204020204" pitchFamily="34" charset="-122"/>
                <a:ea typeface="微软雅黑" panose="020B0503020204020204" pitchFamily="34" charset="-122"/>
              </a:rPr>
              <a:t>课程规划</a:t>
            </a:r>
          </a:p>
        </p:txBody>
      </p:sp>
      <p:sp>
        <p:nvSpPr>
          <p:cNvPr id="5" name="文本框 4"/>
          <p:cNvSpPr txBox="1"/>
          <p:nvPr/>
        </p:nvSpPr>
        <p:spPr>
          <a:xfrm>
            <a:off x="4083504" y="1892252"/>
            <a:ext cx="8398782" cy="3970318"/>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smtClean="0">
                <a:latin typeface="微软雅黑" panose="020B0503020204020204" pitchFamily="34" charset="-122"/>
                <a:ea typeface="微软雅黑" panose="020B0503020204020204" pitchFamily="34" charset="-122"/>
              </a:rPr>
              <a:t>一日一测</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smtClean="0">
                <a:latin typeface="微软雅黑" panose="020B0503020204020204" pitchFamily="34" charset="-122"/>
                <a:ea typeface="微软雅黑" panose="020B0503020204020204" pitchFamily="34" charset="-122"/>
              </a:rPr>
              <a:t>一课一测</a:t>
            </a:r>
            <a:endParaRPr lang="en-US" altLang="zh-CN" sz="280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smtClean="0">
                <a:latin typeface="微软雅黑" panose="020B0503020204020204" pitchFamily="34" charset="-122"/>
                <a:ea typeface="微软雅黑" panose="020B0503020204020204" pitchFamily="34" charset="-122"/>
              </a:rPr>
              <a:t>自主进度</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smtClean="0">
                <a:latin typeface="微软雅黑" panose="020B0503020204020204" pitchFamily="34" charset="-122"/>
                <a:ea typeface="微软雅黑" panose="020B0503020204020204" pitchFamily="34" charset="-122"/>
              </a:rPr>
              <a:t>自主内容</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作业任务</a:t>
            </a:r>
          </a:p>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课程资料</a:t>
            </a:r>
            <a:endParaRPr lang="en-US" altLang="zh-CN">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865257" y="5123543"/>
            <a:ext cx="5181599" cy="662554"/>
          </a:xfrm>
          <a:prstGeom prst="rect">
            <a:avLst/>
          </a:prstGeom>
          <a:noFill/>
        </p:spPr>
        <p:txBody>
          <a:bodyPr wrap="square" rtlCol="0">
            <a:spAutoFit/>
          </a:bodyPr>
          <a:lstStyle/>
          <a:p>
            <a:pPr>
              <a:lnSpc>
                <a:spcPct val="150000"/>
              </a:lnSpc>
            </a:pPr>
            <a:r>
              <a:rPr lang="en-US" altLang="zh-CN" sz="2800" smtClean="0">
                <a:solidFill>
                  <a:srgbClr val="0070C0"/>
                </a:solidFill>
                <a:latin typeface="微软雅黑" panose="020B0503020204020204" pitchFamily="34" charset="-122"/>
                <a:ea typeface="微软雅黑" panose="020B0503020204020204" pitchFamily="34" charset="-122"/>
                <a:hlinkClick r:id="rId2"/>
              </a:rPr>
              <a:t>Courses/TypeofTest/</a:t>
            </a:r>
            <a:endParaRPr lang="zh-CN" altLang="en-US"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28400" y="2052946"/>
            <a:ext cx="6833454" cy="27766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8" name="矩形 7"/>
          <p:cNvSpPr/>
          <p:nvPr/>
        </p:nvSpPr>
        <p:spPr>
          <a:xfrm>
            <a:off x="0" y="0"/>
            <a:ext cx="2776655" cy="6858000"/>
          </a:xfrm>
          <a:prstGeom prst="rect">
            <a:avLst/>
          </a:prstGeom>
          <a:gradFill flip="none" rotWithShape="1">
            <a:gsLst>
              <a:gs pos="0">
                <a:schemeClr val="accent1">
                  <a:lumMod val="5000"/>
                  <a:lumOff val="95000"/>
                  <a:alpha val="10000"/>
                </a:schemeClr>
              </a:gs>
              <a:gs pos="100000">
                <a:schemeClr val="bg2">
                  <a:lumMod val="100000"/>
                </a:schemeClr>
              </a:gs>
              <a:gs pos="100000">
                <a:schemeClr val="bg2">
                  <a:lumMod val="90000"/>
                </a:schemeClr>
              </a:gs>
              <a:gs pos="100000">
                <a:schemeClr val="bg2">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0783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2500" b="12500"/>
          <a:stretch/>
        </p:blipFill>
        <p:spPr>
          <a:xfrm>
            <a:off x="-1" y="0"/>
            <a:ext cx="12192000" cy="6858000"/>
          </a:xfrm>
          <a:prstGeom prst="rect">
            <a:avLst/>
          </a:prstGeom>
        </p:spPr>
      </p:pic>
      <p:sp>
        <p:nvSpPr>
          <p:cNvPr id="3" name="文本框 2"/>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124483"/>
                </a:solidFill>
                <a:latin typeface="微软雅黑" panose="020B0503020204020204" pitchFamily="34" charset="-122"/>
                <a:ea typeface="微软雅黑" panose="020B0503020204020204" pitchFamily="34" charset="-122"/>
              </a:rPr>
              <a:t>Day6</a:t>
            </a:r>
            <a:r>
              <a:rPr lang="zh-CN" altLang="en-US" sz="6000" b="1" dirty="0">
                <a:solidFill>
                  <a:srgbClr val="124483"/>
                </a:solidFill>
                <a:latin typeface="微软雅黑" panose="020B0503020204020204" pitchFamily="34" charset="-122"/>
                <a:ea typeface="微软雅黑" panose="020B0503020204020204" pitchFamily="34" charset="-122"/>
              </a:rPr>
              <a:t>：自动化测试</a:t>
            </a:r>
            <a:endParaRPr lang="en-US" altLang="zh-CN" sz="6000" b="1" dirty="0">
              <a:solidFill>
                <a:srgbClr val="12448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6849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085" y="829430"/>
            <a:ext cx="3080235" cy="2310176"/>
          </a:xfrm>
          <a:prstGeom prst="rect">
            <a:avLst/>
          </a:prstGeom>
        </p:spPr>
      </p:pic>
      <p:sp>
        <p:nvSpPr>
          <p:cNvPr id="10" name="文本框 9"/>
          <p:cNvSpPr txBox="1"/>
          <p:nvPr/>
        </p:nvSpPr>
        <p:spPr>
          <a:xfrm>
            <a:off x="4462720" y="967653"/>
            <a:ext cx="7018080" cy="1955215"/>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Selenium IDE web </a:t>
            </a:r>
            <a:r>
              <a:rPr lang="zh-CN" altLang="en-US" sz="2800" dirty="0">
                <a:latin typeface="微软雅黑" panose="020B0503020204020204" pitchFamily="34" charset="-122"/>
                <a:ea typeface="微软雅黑" panose="020B0503020204020204" pitchFamily="34" charset="-122"/>
              </a:rPr>
              <a:t>自动化测试入门（上）</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Selenium IDE web </a:t>
            </a:r>
            <a:r>
              <a:rPr lang="zh-CN" altLang="en-US" sz="2800" dirty="0">
                <a:latin typeface="微软雅黑" panose="020B0503020204020204" pitchFamily="34" charset="-122"/>
                <a:ea typeface="微软雅黑" panose="020B0503020204020204" pitchFamily="34" charset="-122"/>
              </a:rPr>
              <a:t>自动化测试入门（中）</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Selenium IDE web </a:t>
            </a:r>
            <a:r>
              <a:rPr lang="zh-CN" altLang="en-US" sz="2800" dirty="0">
                <a:latin typeface="微软雅黑" panose="020B0503020204020204" pitchFamily="34" charset="-122"/>
                <a:ea typeface="微软雅黑" panose="020B0503020204020204" pitchFamily="34" charset="-122"/>
              </a:rPr>
              <a:t>自动化测试入门（下）</a:t>
            </a:r>
          </a:p>
        </p:txBody>
      </p:sp>
    </p:spTree>
    <p:extLst>
      <p:ext uri="{BB962C8B-B14F-4D97-AF65-F5344CB8AC3E}">
        <p14:creationId xmlns:p14="http://schemas.microsoft.com/office/powerpoint/2010/main" val="904850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5648"/>
          <a:stretch/>
        </p:blipFill>
        <p:spPr>
          <a:xfrm>
            <a:off x="-1" y="1"/>
            <a:ext cx="12191999" cy="6858000"/>
          </a:xfrm>
          <a:prstGeom prst="rect">
            <a:avLst/>
          </a:prstGeom>
        </p:spPr>
      </p:pic>
      <p:sp>
        <p:nvSpPr>
          <p:cNvPr id="3" name="文本框 2"/>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en-US" altLang="zh-CN" sz="6000" b="1" dirty="0">
                <a:solidFill>
                  <a:srgbClr val="21331C"/>
                </a:solidFill>
                <a:latin typeface="微软雅黑" panose="020B0503020204020204" pitchFamily="34" charset="-122"/>
                <a:ea typeface="微软雅黑" panose="020B0503020204020204" pitchFamily="34" charset="-122"/>
              </a:rPr>
              <a:t>Day7</a:t>
            </a:r>
            <a:r>
              <a:rPr lang="zh-CN" altLang="en-US" sz="6000" b="1" dirty="0">
                <a:solidFill>
                  <a:srgbClr val="21331C"/>
                </a:solidFill>
                <a:latin typeface="微软雅黑" panose="020B0503020204020204" pitchFamily="34" charset="-122"/>
                <a:ea typeface="微软雅黑" panose="020B0503020204020204" pitchFamily="34" charset="-122"/>
              </a:rPr>
              <a:t>：案例实战</a:t>
            </a:r>
            <a:endParaRPr lang="en-US" altLang="zh-CN" sz="6000" b="1" dirty="0">
              <a:solidFill>
                <a:srgbClr val="21331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2313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083504" y="798286"/>
            <a:ext cx="5849257" cy="923330"/>
          </a:xfrm>
          <a:prstGeom prst="rect">
            <a:avLst/>
          </a:prstGeom>
          <a:noFill/>
        </p:spPr>
        <p:txBody>
          <a:bodyPr wrap="square" rtlCol="0">
            <a:spAutoFit/>
          </a:bodyPr>
          <a:lstStyle/>
          <a:p>
            <a:pPr>
              <a:lnSpc>
                <a:spcPct val="150000"/>
              </a:lnSpc>
            </a:pPr>
            <a:r>
              <a:rPr lang="zh-CN" altLang="en-US" sz="3600" b="1">
                <a:latin typeface="微软雅黑" panose="020B0503020204020204" pitchFamily="34" charset="-122"/>
                <a:ea typeface="微软雅黑" panose="020B0503020204020204" pitchFamily="34" charset="-122"/>
              </a:rPr>
              <a:t>课程规划</a:t>
            </a:r>
          </a:p>
        </p:txBody>
      </p:sp>
      <p:sp>
        <p:nvSpPr>
          <p:cNvPr id="8" name="文本框 7"/>
          <p:cNvSpPr txBox="1"/>
          <p:nvPr/>
        </p:nvSpPr>
        <p:spPr>
          <a:xfrm>
            <a:off x="4083504" y="1892252"/>
            <a:ext cx="8398782" cy="3970318"/>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课程主线</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en-US" altLang="zh-CN" sz="2800">
                <a:latin typeface="微软雅黑" panose="020B0503020204020204" pitchFamily="34" charset="-122"/>
                <a:ea typeface="微软雅黑" panose="020B0503020204020204" pitchFamily="34" charset="-122"/>
              </a:rPr>
              <a:t>3 </a:t>
            </a:r>
            <a:r>
              <a:rPr lang="zh-CN" altLang="en-US" sz="2800">
                <a:latin typeface="微软雅黑" panose="020B0503020204020204" pitchFamily="34" charset="-122"/>
                <a:ea typeface="微软雅黑" panose="020B0503020204020204" pitchFamily="34" charset="-122"/>
              </a:rPr>
              <a:t>个案例</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en-US" altLang="zh-CN" sz="2800">
                <a:latin typeface="微软雅黑" panose="020B0503020204020204" pitchFamily="34" charset="-122"/>
                <a:ea typeface="微软雅黑" panose="020B0503020204020204" pitchFamily="34" charset="-122"/>
              </a:rPr>
              <a:t>10 </a:t>
            </a:r>
            <a:r>
              <a:rPr lang="zh-CN" altLang="en-US" sz="2800">
                <a:latin typeface="微软雅黑" panose="020B0503020204020204" pitchFamily="34" charset="-122"/>
                <a:ea typeface="微软雅黑" panose="020B0503020204020204" pitchFamily="34" charset="-122"/>
              </a:rPr>
              <a:t>个视频</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不定期出</a:t>
            </a:r>
            <a:endParaRPr lang="en-US" altLang="zh-CN" sz="280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作业任务</a:t>
            </a:r>
          </a:p>
          <a:p>
            <a:pPr marL="457200" indent="-457200">
              <a:lnSpc>
                <a:spcPct val="150000"/>
              </a:lnSpc>
              <a:buFont typeface="Wingdings" panose="05000000000000000000" pitchFamily="2" charset="2"/>
              <a:buChar char="p"/>
            </a:pPr>
            <a:r>
              <a:rPr lang="zh-CN" altLang="en-US" sz="2800">
                <a:latin typeface="微软雅黑" panose="020B0503020204020204" pitchFamily="34" charset="-122"/>
                <a:ea typeface="微软雅黑" panose="020B0503020204020204" pitchFamily="34" charset="-122"/>
              </a:rPr>
              <a:t>课程资料</a:t>
            </a:r>
            <a:endParaRPr lang="en-US" altLang="zh-CN">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865257" y="5123543"/>
            <a:ext cx="5181599" cy="1384995"/>
          </a:xfrm>
          <a:prstGeom prst="rect">
            <a:avLst/>
          </a:prstGeom>
          <a:noFill/>
        </p:spPr>
        <p:txBody>
          <a:bodyPr wrap="square" rtlCol="0">
            <a:spAutoFit/>
          </a:bodyPr>
          <a:lstStyle/>
          <a:p>
            <a:pPr>
              <a:lnSpc>
                <a:spcPct val="150000"/>
              </a:lnSpc>
            </a:pPr>
            <a:r>
              <a:rPr lang="en-US" altLang="zh-CN" sz="2800">
                <a:solidFill>
                  <a:srgbClr val="0070C0"/>
                </a:solidFill>
                <a:latin typeface="微软雅黑" panose="020B0503020204020204" pitchFamily="34" charset="-122"/>
                <a:ea typeface="微软雅黑" panose="020B0503020204020204" pitchFamily="34" charset="-122"/>
                <a:hlinkClick r:id="rId3"/>
              </a:rPr>
              <a:t>courses/seIDEPracticeCase</a:t>
            </a:r>
            <a:endParaRPr lang="en-US" altLang="zh-CN" sz="2800">
              <a:solidFill>
                <a:srgbClr val="0070C0"/>
              </a:solidFill>
              <a:latin typeface="微软雅黑" panose="020B0503020204020204" pitchFamily="34" charset="-122"/>
              <a:ea typeface="微软雅黑" panose="020B0503020204020204" pitchFamily="34" charset="-122"/>
            </a:endParaRPr>
          </a:p>
          <a:p>
            <a:pPr>
              <a:lnSpc>
                <a:spcPct val="150000"/>
              </a:lnSpc>
            </a:pPr>
            <a:endParaRPr lang="zh-CN" altLang="en-US" sz="2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674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083504" y="798286"/>
            <a:ext cx="5849257" cy="825419"/>
          </a:xfrm>
          <a:prstGeom prst="rect">
            <a:avLst/>
          </a:prstGeom>
          <a:noFill/>
        </p:spPr>
        <p:txBody>
          <a:bodyPr wrap="square" rtlCol="0">
            <a:spAutoFit/>
          </a:bodyPr>
          <a:lstStyle/>
          <a:p>
            <a:pPr>
              <a:lnSpc>
                <a:spcPct val="150000"/>
              </a:lnSpc>
            </a:pPr>
            <a:r>
              <a:rPr lang="zh-CN" altLang="en-US" sz="3600" b="1">
                <a:latin typeface="微软雅黑" panose="020B0503020204020204" pitchFamily="34" charset="-122"/>
                <a:ea typeface="微软雅黑" panose="020B0503020204020204" pitchFamily="34" charset="-122"/>
              </a:rPr>
              <a:t>大　纲</a:t>
            </a:r>
          </a:p>
        </p:txBody>
      </p:sp>
      <p:sp>
        <p:nvSpPr>
          <p:cNvPr id="8" name="文本框 7"/>
          <p:cNvSpPr txBox="1"/>
          <p:nvPr/>
        </p:nvSpPr>
        <p:spPr>
          <a:xfrm>
            <a:off x="4083504" y="1892252"/>
            <a:ext cx="5849257" cy="2677656"/>
          </a:xfrm>
          <a:prstGeom prst="rect">
            <a:avLst/>
          </a:prstGeom>
          <a:noFill/>
        </p:spPr>
        <p:txBody>
          <a:bodyPr wrap="square" rtlCol="0">
            <a:spAutoFit/>
          </a:bodyPr>
          <a:lstStyle/>
          <a:p>
            <a:pPr>
              <a:lnSpc>
                <a:spcPct val="150000"/>
              </a:lnSpc>
            </a:pPr>
            <a:r>
              <a:rPr lang="zh-CN" altLang="en-US" sz="2800">
                <a:latin typeface="微软雅黑" panose="020B0503020204020204" pitchFamily="34" charset="-122"/>
                <a:ea typeface="微软雅黑" panose="020B0503020204020204" pitchFamily="34" charset="-122"/>
              </a:rPr>
              <a:t>前　言</a:t>
            </a:r>
            <a:endParaRPr lang="en-US" altLang="zh-CN" sz="2800">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案例一：</a:t>
            </a:r>
            <a:r>
              <a:rPr lang="en-US" altLang="zh-CN" sz="2800">
                <a:latin typeface="微软雅黑" panose="020B0503020204020204" pitchFamily="34" charset="-122"/>
                <a:ea typeface="微软雅黑" panose="020B0503020204020204" pitchFamily="34" charset="-122"/>
              </a:rPr>
              <a:t>DDT </a:t>
            </a:r>
            <a:r>
              <a:rPr lang="zh-CN" altLang="en-US" sz="2800">
                <a:latin typeface="微软雅黑" panose="020B0503020204020204" pitchFamily="34" charset="-122"/>
                <a:ea typeface="微软雅黑" panose="020B0503020204020204" pitchFamily="34" charset="-122"/>
              </a:rPr>
              <a:t>数据方案</a:t>
            </a:r>
            <a:endParaRPr lang="en-US" altLang="zh-CN" sz="2800">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案例二：</a:t>
            </a:r>
            <a:r>
              <a:rPr lang="en-US" altLang="zh-CN" sz="2800">
                <a:latin typeface="微软雅黑" panose="020B0503020204020204" pitchFamily="34" charset="-122"/>
                <a:ea typeface="微软雅黑" panose="020B0503020204020204" pitchFamily="34" charset="-122"/>
              </a:rPr>
              <a:t>ProcessOn </a:t>
            </a:r>
            <a:r>
              <a:rPr lang="zh-CN" altLang="en-US" sz="2800">
                <a:latin typeface="微软雅黑" panose="020B0503020204020204" pitchFamily="34" charset="-122"/>
                <a:ea typeface="微软雅黑" panose="020B0503020204020204" pitchFamily="34" charset="-122"/>
              </a:rPr>
              <a:t>网站</a:t>
            </a:r>
            <a:endParaRPr lang="en-US" altLang="zh-CN" sz="2800">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案例三：</a:t>
            </a:r>
            <a:r>
              <a:rPr lang="en-US" altLang="zh-CN" sz="2800">
                <a:latin typeface="微软雅黑" panose="020B0503020204020204" pitchFamily="34" charset="-122"/>
                <a:ea typeface="微软雅黑" panose="020B0503020204020204" pitchFamily="34" charset="-122"/>
              </a:rPr>
              <a:t>913abc </a:t>
            </a:r>
            <a:r>
              <a:rPr lang="zh-CN" altLang="en-US" sz="2800">
                <a:latin typeface="微软雅黑" panose="020B0503020204020204" pitchFamily="34" charset="-122"/>
                <a:ea typeface="微软雅黑" panose="020B0503020204020204" pitchFamily="34" charset="-122"/>
              </a:rPr>
              <a:t>网站</a:t>
            </a:r>
          </a:p>
        </p:txBody>
      </p:sp>
    </p:spTree>
    <p:extLst>
      <p:ext uri="{BB962C8B-B14F-4D97-AF65-F5344CB8AC3E}">
        <p14:creationId xmlns:p14="http://schemas.microsoft.com/office/powerpoint/2010/main" val="229254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5909310"/>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问题缘起</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分析问题</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解决方案</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数据库</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HTML </a:t>
            </a:r>
            <a:r>
              <a:rPr lang="zh-CN" altLang="en-US" sz="2000" dirty="0">
                <a:latin typeface="微软雅黑" panose="020B0503020204020204" pitchFamily="34" charset="-122"/>
                <a:ea typeface="微软雅黑" panose="020B0503020204020204" pitchFamily="34" charset="-122"/>
              </a:rPr>
              <a:t>表格 </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Github</a:t>
            </a:r>
            <a:r>
              <a:rPr lang="en-US" altLang="zh-CN" sz="2000" dirty="0">
                <a:latin typeface="微软雅黑" panose="020B0503020204020204" pitchFamily="34" charset="-122"/>
                <a:ea typeface="微软雅黑" panose="020B0503020204020204" pitchFamily="34" charset="-122"/>
              </a:rPr>
              <a:t> Page</a:t>
            </a: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第一步：制作</a:t>
            </a:r>
            <a:r>
              <a:rPr lang="en-US" altLang="zh-CN" sz="2000" dirty="0">
                <a:latin typeface="微软雅黑" panose="020B0503020204020204" pitchFamily="34" charset="-122"/>
                <a:ea typeface="微软雅黑" panose="020B0503020204020204" pitchFamily="34" charset="-122"/>
              </a:rPr>
              <a:t> HTML </a:t>
            </a:r>
            <a:r>
              <a:rPr lang="zh-CN" altLang="en-US" sz="2000" dirty="0">
                <a:latin typeface="微软雅黑" panose="020B0503020204020204" pitchFamily="34" charset="-122"/>
                <a:ea typeface="微软雅黑" panose="020B0503020204020204" pitchFamily="34" charset="-122"/>
              </a:rPr>
              <a:t>表格数据文件</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第二步：实现数据捕获</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第三步：实现数组操作</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第四步：操作被测页面</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第五步：表格行数参数化</a:t>
            </a:r>
          </a:p>
        </p:txBody>
      </p:sp>
    </p:spTree>
    <p:extLst>
      <p:ext uri="{BB962C8B-B14F-4D97-AF65-F5344CB8AC3E}">
        <p14:creationId xmlns:p14="http://schemas.microsoft.com/office/powerpoint/2010/main" val="2099126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145955"/>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第一步：制作</a:t>
            </a:r>
            <a:r>
              <a:rPr lang="en-US" altLang="zh-CN" sz="2000" dirty="0">
                <a:latin typeface="微软雅黑" panose="020B0503020204020204" pitchFamily="34" charset="-122"/>
                <a:ea typeface="微软雅黑" panose="020B0503020204020204" pitchFamily="34" charset="-122"/>
              </a:rPr>
              <a:t> HTML </a:t>
            </a:r>
            <a:r>
              <a:rPr lang="zh-CN" altLang="en-US" sz="2000" dirty="0">
                <a:latin typeface="微软雅黑" panose="020B0503020204020204" pitchFamily="34" charset="-122"/>
                <a:ea typeface="微软雅黑" panose="020B0503020204020204" pitchFamily="34" charset="-122"/>
              </a:rPr>
              <a:t>表格数据文件</a:t>
            </a:r>
            <a:endParaRPr lang="en-US" altLang="zh-CN" sz="2000" dirty="0">
              <a:latin typeface="微软雅黑" panose="020B0503020204020204" pitchFamily="34" charset="-122"/>
              <a:ea typeface="微软雅黑" panose="020B0503020204020204" pitchFamily="34" charset="-122"/>
            </a:endParaRPr>
          </a:p>
        </p:txBody>
      </p:sp>
      <p:pic>
        <p:nvPicPr>
          <p:cNvPr id="1026" name="Picture 2" descr="http://upload-images.jianshu.io/upload_images/3058932-b8371b5dcdaaa893.png?imageMogr2/auto-orient/strip%7CimageView2/2/w/12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396" y="2593420"/>
            <a:ext cx="355282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88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第二步：实现数据捕获</a:t>
            </a:r>
            <a:endParaRPr lang="en-US" altLang="zh-CN" sz="2000" dirty="0">
              <a:latin typeface="微软雅黑" panose="020B0503020204020204" pitchFamily="34" charset="-122"/>
              <a:ea typeface="微软雅黑" panose="020B0503020204020204" pitchFamily="34" charset="-122"/>
            </a:endParaRPr>
          </a:p>
        </p:txBody>
      </p:sp>
      <p:pic>
        <p:nvPicPr>
          <p:cNvPr id="2050" name="Picture 2" descr="http://upload-images.jianshu.io/upload_images/3058932-397570b25a707521.png?imageMogr2/auto-orient/strip%7CimageView2/2/w/1240"/>
          <p:cNvPicPr>
            <a:picLocks noChangeAspect="1" noChangeArrowheads="1"/>
          </p:cNvPicPr>
          <p:nvPr/>
        </p:nvPicPr>
        <p:blipFill rotWithShape="1">
          <a:blip r:embed="rId3">
            <a:extLst>
              <a:ext uri="{28A0092B-C50C-407E-A947-70E740481C1C}">
                <a14:useLocalDpi xmlns:a14="http://schemas.microsoft.com/office/drawing/2010/main" val="0"/>
              </a:ext>
            </a:extLst>
          </a:blip>
          <a:srcRect l="14746" t="36035" r="1755" b="2131"/>
          <a:stretch/>
        </p:blipFill>
        <p:spPr bwMode="auto">
          <a:xfrm>
            <a:off x="4412721" y="3053592"/>
            <a:ext cx="6792175" cy="199658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4496499" y="4211274"/>
            <a:ext cx="549478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3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第三步：实现数组操作</a:t>
            </a:r>
          </a:p>
        </p:txBody>
      </p:sp>
      <p:pic>
        <p:nvPicPr>
          <p:cNvPr id="3074" name="Picture 2" descr="http://upload-images.jianshu.io/upload_images/3058932-1d527bae28cddf72.png?imageMogr2/auto-orient/strip%7CimageView2/2/w/1240"/>
          <p:cNvPicPr>
            <a:picLocks noChangeAspect="1" noChangeArrowheads="1"/>
          </p:cNvPicPr>
          <p:nvPr/>
        </p:nvPicPr>
        <p:blipFill rotWithShape="1">
          <a:blip r:embed="rId3">
            <a:extLst>
              <a:ext uri="{28A0092B-C50C-407E-A947-70E740481C1C}">
                <a14:useLocalDpi xmlns:a14="http://schemas.microsoft.com/office/drawing/2010/main" val="0"/>
              </a:ext>
            </a:extLst>
          </a:blip>
          <a:srcRect l="14746" t="22692" r="1755"/>
          <a:stretch/>
        </p:blipFill>
        <p:spPr bwMode="auto">
          <a:xfrm>
            <a:off x="4412721" y="2130802"/>
            <a:ext cx="6792175" cy="39027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4496499" y="3112317"/>
            <a:ext cx="558706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496499" y="4162339"/>
            <a:ext cx="466427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61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478905" y="506416"/>
            <a:ext cx="784896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操作被测页面</a:t>
            </a:r>
          </a:p>
        </p:txBody>
      </p:sp>
      <p:pic>
        <p:nvPicPr>
          <p:cNvPr id="4098" name="Picture 2" descr="http://upload-images.jianshu.io/upload_images/3058932-cd35fd8279accadf.png?imageMogr2/auto-orient/strip%7CimageView2/2/w/1240"/>
          <p:cNvPicPr>
            <a:picLocks noChangeAspect="1" noChangeArrowheads="1"/>
          </p:cNvPicPr>
          <p:nvPr/>
        </p:nvPicPr>
        <p:blipFill rotWithShape="1">
          <a:blip r:embed="rId3">
            <a:extLst>
              <a:ext uri="{28A0092B-C50C-407E-A947-70E740481C1C}">
                <a14:useLocalDpi xmlns:a14="http://schemas.microsoft.com/office/drawing/2010/main" val="0"/>
              </a:ext>
            </a:extLst>
          </a:blip>
          <a:srcRect l="15158" t="17842" r="1754"/>
          <a:stretch/>
        </p:blipFill>
        <p:spPr bwMode="auto">
          <a:xfrm>
            <a:off x="4194607" y="838131"/>
            <a:ext cx="6758619" cy="5352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194607" y="4102217"/>
            <a:ext cx="6758619" cy="1476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505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427124" y="0"/>
            <a:ext cx="3589376" cy="6858000"/>
            <a:chOff x="944524" y="0"/>
            <a:chExt cx="3589376" cy="6858000"/>
          </a:xfrm>
        </p:grpSpPr>
        <p:pic>
          <p:nvPicPr>
            <p:cNvPr id="7" name="图片 6"/>
            <p:cNvPicPr>
              <a:picLocks noChangeAspect="1"/>
            </p:cNvPicPr>
            <p:nvPr/>
          </p:nvPicPr>
          <p:blipFill>
            <a:blip r:embed="rId2"/>
            <a:stretch>
              <a:fillRect/>
            </a:stretch>
          </p:blipFill>
          <p:spPr>
            <a:xfrm>
              <a:off x="944524" y="0"/>
              <a:ext cx="3589376" cy="68580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228" y="628650"/>
              <a:ext cx="2853097" cy="5072172"/>
            </a:xfrm>
            <a:prstGeom prst="rect">
              <a:avLst/>
            </a:prstGeom>
          </p:spPr>
        </p:pic>
      </p:grpSp>
      <p:grpSp>
        <p:nvGrpSpPr>
          <p:cNvPr id="12" name="组合 11"/>
          <p:cNvGrpSpPr/>
          <p:nvPr/>
        </p:nvGrpSpPr>
        <p:grpSpPr>
          <a:xfrm>
            <a:off x="7269124" y="0"/>
            <a:ext cx="3589376" cy="6858000"/>
            <a:chOff x="5326024" y="0"/>
            <a:chExt cx="3589376" cy="6858000"/>
          </a:xfrm>
        </p:grpSpPr>
        <p:pic>
          <p:nvPicPr>
            <p:cNvPr id="11" name="图片 10"/>
            <p:cNvPicPr>
              <a:picLocks noChangeAspect="1"/>
            </p:cNvPicPr>
            <p:nvPr/>
          </p:nvPicPr>
          <p:blipFill>
            <a:blip r:embed="rId2"/>
            <a:stretch>
              <a:fillRect/>
            </a:stretch>
          </p:blipFill>
          <p:spPr>
            <a:xfrm>
              <a:off x="5326024" y="0"/>
              <a:ext cx="3589376" cy="6858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3087" y="628650"/>
              <a:ext cx="2852737" cy="5071532"/>
            </a:xfrm>
            <a:prstGeom prst="rect">
              <a:avLst/>
            </a:prstGeom>
          </p:spPr>
        </p:pic>
      </p:grpSp>
      <p:sp>
        <p:nvSpPr>
          <p:cNvPr id="13" name="文本框 12"/>
          <p:cNvSpPr txBox="1"/>
          <p:nvPr/>
        </p:nvSpPr>
        <p:spPr>
          <a:xfrm>
            <a:off x="4000499" y="4013200"/>
            <a:ext cx="933129" cy="368300"/>
          </a:xfrm>
          <a:prstGeom prst="rect">
            <a:avLst/>
          </a:prstGeom>
          <a:noFill/>
          <a:ln w="19050">
            <a:solidFill>
              <a:srgbClr val="FF0000"/>
            </a:solidFill>
          </a:ln>
        </p:spPr>
        <p:txBody>
          <a:bodyPr wrap="square" rtlCol="0">
            <a:spAutoFit/>
          </a:bodyPr>
          <a:lstStyle/>
          <a:p>
            <a:pPr>
              <a:lnSpc>
                <a:spcPct val="150000"/>
              </a:lnSpc>
            </a:pPr>
            <a:endParaRPr lang="zh-CN" altLang="en-US" sz="2800" dirty="0">
              <a:latin typeface="微软雅黑" panose="020B0503020204020204" pitchFamily="34" charset="-122"/>
              <a:ea typeface="微软雅黑" panose="020B0503020204020204" pitchFamily="34" charset="-122"/>
            </a:endParaRPr>
          </a:p>
        </p:txBody>
      </p:sp>
      <p:sp>
        <p:nvSpPr>
          <p:cNvPr id="14" name="箭头: 右 13"/>
          <p:cNvSpPr/>
          <p:nvPr/>
        </p:nvSpPr>
        <p:spPr>
          <a:xfrm rot="20493674">
            <a:off x="5064979" y="3618844"/>
            <a:ext cx="2259041" cy="351991"/>
          </a:xfrm>
          <a:prstGeom prst="right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60929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3906" t="11498" b="31865"/>
          <a:stretch/>
        </p:blipFill>
        <p:spPr>
          <a:xfrm>
            <a:off x="3485329" y="612396"/>
            <a:ext cx="8374052" cy="5964573"/>
          </a:xfrm>
          <a:prstGeom prst="rect">
            <a:avLst/>
          </a:prstGeom>
        </p:spPr>
      </p:pic>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表格行数参数化</a:t>
            </a:r>
          </a:p>
        </p:txBody>
      </p:sp>
      <p:cxnSp>
        <p:nvCxnSpPr>
          <p:cNvPr id="9" name="直接连接符 8"/>
          <p:cNvCxnSpPr/>
          <p:nvPr/>
        </p:nvCxnSpPr>
        <p:spPr>
          <a:xfrm>
            <a:off x="3590487" y="2072082"/>
            <a:ext cx="510050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98502" y="2306974"/>
            <a:ext cx="16358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798502" y="2534874"/>
            <a:ext cx="8892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98502" y="4105014"/>
            <a:ext cx="8892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297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21"/>
          <p:cNvSpPr>
            <a:spLocks noChangeArrowheads="1"/>
          </p:cNvSpPr>
          <p:nvPr/>
        </p:nvSpPr>
        <p:spPr bwMode="auto">
          <a:xfrm rot="5400000">
            <a:off x="-1806867" y="1995550"/>
            <a:ext cx="6669319" cy="3055585"/>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5" name="等腰三角形 20"/>
          <p:cNvSpPr>
            <a:spLocks noChangeArrowheads="1"/>
          </p:cNvSpPr>
          <p:nvPr/>
        </p:nvSpPr>
        <p:spPr bwMode="auto">
          <a:xfrm rot="16200000" flipH="1">
            <a:off x="1025962" y="2136307"/>
            <a:ext cx="6858000" cy="2585388"/>
          </a:xfrm>
          <a:prstGeom prst="triangle">
            <a:avLst>
              <a:gd name="adj" fmla="val 5127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6" name="矩形 3"/>
          <p:cNvSpPr>
            <a:spLocks noChangeArrowheads="1"/>
          </p:cNvSpPr>
          <p:nvPr/>
        </p:nvSpPr>
        <p:spPr bwMode="auto">
          <a:xfrm rot="16200000" flipH="1">
            <a:off x="5540828" y="206828"/>
            <a:ext cx="6858000" cy="6444343"/>
          </a:xfrm>
          <a:prstGeom prst="rect">
            <a:avLst/>
          </a:prstGeom>
          <a:solidFill>
            <a:srgbClr val="8ABC1D"/>
          </a:solidFill>
          <a:ln>
            <a:noFill/>
          </a:ln>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7" name="文本框 10"/>
          <p:cNvSpPr>
            <a:spLocks noChangeArrowheads="1"/>
          </p:cNvSpPr>
          <p:nvPr/>
        </p:nvSpPr>
        <p:spPr bwMode="auto">
          <a:xfrm>
            <a:off x="934936" y="410906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 name="文本框 14"/>
          <p:cNvSpPr>
            <a:spLocks noChangeArrowheads="1"/>
          </p:cNvSpPr>
          <p:nvPr/>
        </p:nvSpPr>
        <p:spPr bwMode="auto">
          <a:xfrm>
            <a:off x="1482522" y="2866794"/>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9" name="文本框 15"/>
          <p:cNvSpPr>
            <a:spLocks noChangeArrowheads="1"/>
          </p:cNvSpPr>
          <p:nvPr/>
        </p:nvSpPr>
        <p:spPr bwMode="auto">
          <a:xfrm rot="21006909">
            <a:off x="911656" y="2116897"/>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0" name="文本框 16"/>
          <p:cNvSpPr>
            <a:spLocks noChangeArrowheads="1"/>
          </p:cNvSpPr>
          <p:nvPr/>
        </p:nvSpPr>
        <p:spPr bwMode="auto">
          <a:xfrm rot="514403">
            <a:off x="3131691" y="1958067"/>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 name="文本框 17"/>
          <p:cNvSpPr>
            <a:spLocks noChangeArrowheads="1"/>
          </p:cNvSpPr>
          <p:nvPr/>
        </p:nvSpPr>
        <p:spPr bwMode="auto">
          <a:xfrm rot="20953219">
            <a:off x="2879629" y="3903005"/>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2" name="文本框 18"/>
          <p:cNvSpPr>
            <a:spLocks noChangeArrowheads="1"/>
          </p:cNvSpPr>
          <p:nvPr/>
        </p:nvSpPr>
        <p:spPr bwMode="auto">
          <a:xfrm rot="489738">
            <a:off x="1724120" y="4927839"/>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文本框 19"/>
          <p:cNvSpPr>
            <a:spLocks noChangeArrowheads="1"/>
          </p:cNvSpPr>
          <p:nvPr/>
        </p:nvSpPr>
        <p:spPr bwMode="auto">
          <a:xfrm>
            <a:off x="2030108" y="1159312"/>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5" name="矩形 23"/>
          <p:cNvSpPr>
            <a:spLocks noChangeArrowheads="1"/>
          </p:cNvSpPr>
          <p:nvPr/>
        </p:nvSpPr>
        <p:spPr bwMode="auto">
          <a:xfrm>
            <a:off x="6332686" y="749837"/>
            <a:ext cx="1261884" cy="523220"/>
          </a:xfrm>
          <a:prstGeom prst="rect">
            <a:avLst/>
          </a:prstGeom>
          <a:solidFill>
            <a:schemeClr val="accent6">
              <a:lumMod val="75000"/>
            </a:schemeClr>
          </a:solidFill>
          <a:ln>
            <a:noFill/>
          </a:ln>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800">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28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6" name="矩形 22"/>
          <p:cNvSpPr>
            <a:spLocks noChangeArrowheads="1"/>
          </p:cNvSpPr>
          <p:nvPr/>
        </p:nvSpPr>
        <p:spPr bwMode="auto">
          <a:xfrm>
            <a:off x="6332686" y="1559422"/>
            <a:ext cx="509005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2200" dirty="0">
                <a:solidFill>
                  <a:srgbClr val="002060"/>
                </a:solidFill>
                <a:latin typeface="+mn-ea"/>
                <a:ea typeface="+mn-ea"/>
                <a:sym typeface="DotumChe" panose="020B0609000101010101" pitchFamily="49" charset="-127"/>
              </a:rPr>
              <a:t>被测对象：</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1. </a:t>
            </a:r>
            <a:r>
              <a:rPr lang="zh-CN" altLang="en-US" sz="2200" dirty="0">
                <a:solidFill>
                  <a:srgbClr val="002060"/>
                </a:solidFill>
                <a:latin typeface="+mn-ea"/>
                <a:ea typeface="+mn-ea"/>
                <a:sym typeface="DotumChe" panose="020B0609000101010101" pitchFamily="49" charset="-127"/>
              </a:rPr>
              <a:t>百度网站</a:t>
            </a:r>
            <a:endParaRPr lang="en-US" altLang="zh-CN" sz="2200" dirty="0">
              <a:solidFill>
                <a:srgbClr val="002060"/>
              </a:solidFill>
              <a:latin typeface="+mn-ea"/>
              <a:ea typeface="+mn-ea"/>
              <a:sym typeface="DotumChe" panose="020B0609000101010101" pitchFamily="49" charset="-127"/>
            </a:endParaRPr>
          </a:p>
          <a:p>
            <a:pPr algn="just">
              <a:spcAft>
                <a:spcPts val="667"/>
              </a:spcAft>
              <a:defRPr/>
            </a:pPr>
            <a:r>
              <a:rPr lang="en-US" altLang="zh-CN" sz="2200" dirty="0">
                <a:solidFill>
                  <a:srgbClr val="002060"/>
                </a:solidFill>
                <a:latin typeface="+mn-ea"/>
                <a:ea typeface="+mn-ea"/>
                <a:sym typeface="DotumChe" panose="020B0609000101010101" pitchFamily="49" charset="-127"/>
              </a:rPr>
              <a:t>2. ATOOL</a:t>
            </a:r>
            <a:r>
              <a:rPr lang="zh-CN" altLang="en-US" sz="2200" dirty="0">
                <a:solidFill>
                  <a:srgbClr val="002060"/>
                </a:solidFill>
                <a:latin typeface="+mn-ea"/>
                <a:ea typeface="+mn-ea"/>
                <a:sym typeface="DotumChe" panose="020B0609000101010101" pitchFamily="49" charset="-127"/>
              </a:rPr>
              <a:t>网站，手机归属地查询</a:t>
            </a:r>
          </a:p>
          <a:p>
            <a:pPr algn="just">
              <a:spcAft>
                <a:spcPts val="667"/>
              </a:spcAft>
              <a:defRPr/>
            </a:pPr>
            <a:r>
              <a:rPr lang="en-US" altLang="zh-CN" sz="2200" dirty="0">
                <a:solidFill>
                  <a:srgbClr val="002060"/>
                </a:solidFill>
                <a:latin typeface="+mn-ea"/>
                <a:ea typeface="+mn-ea"/>
                <a:sym typeface="DotumChe" panose="020B0609000101010101" pitchFamily="49" charset="-127"/>
              </a:rPr>
              <a:t>3. </a:t>
            </a:r>
            <a:r>
              <a:rPr lang="en-US" altLang="zh-CN" sz="2200" dirty="0" err="1">
                <a:solidFill>
                  <a:srgbClr val="002060"/>
                </a:solidFill>
                <a:latin typeface="+mn-ea"/>
                <a:ea typeface="+mn-ea"/>
                <a:sym typeface="DotumChe" panose="020B0609000101010101" pitchFamily="49" charset="-127"/>
              </a:rPr>
              <a:t>Redmine</a:t>
            </a:r>
            <a:r>
              <a:rPr lang="en-US" altLang="zh-CN" sz="2200" dirty="0">
                <a:solidFill>
                  <a:srgbClr val="002060"/>
                </a:solidFill>
                <a:latin typeface="+mn-ea"/>
                <a:ea typeface="+mn-ea"/>
                <a:sym typeface="DotumChe" panose="020B0609000101010101" pitchFamily="49" charset="-127"/>
              </a:rPr>
              <a:t> </a:t>
            </a:r>
            <a:r>
              <a:rPr lang="zh-CN" altLang="en-US" sz="2200" dirty="0">
                <a:solidFill>
                  <a:srgbClr val="002060"/>
                </a:solidFill>
                <a:latin typeface="+mn-ea"/>
                <a:ea typeface="+mn-ea"/>
                <a:sym typeface="DotumChe" panose="020B0609000101010101" pitchFamily="49" charset="-127"/>
              </a:rPr>
              <a:t>网站，登录验证</a:t>
            </a:r>
          </a:p>
          <a:p>
            <a:pPr algn="just">
              <a:spcAft>
                <a:spcPts val="667"/>
              </a:spcAft>
              <a:defRPr/>
            </a:pPr>
            <a:r>
              <a:rPr lang="en-US" altLang="zh-CN" sz="2200" dirty="0">
                <a:solidFill>
                  <a:srgbClr val="002060"/>
                </a:solidFill>
                <a:latin typeface="+mn-ea"/>
                <a:ea typeface="+mn-ea"/>
                <a:sym typeface="DotumChe" panose="020B0609000101010101" pitchFamily="49" charset="-127"/>
              </a:rPr>
              <a:t>4. 51CTO </a:t>
            </a:r>
            <a:r>
              <a:rPr lang="zh-CN" altLang="en-US" sz="2200" dirty="0">
                <a:solidFill>
                  <a:srgbClr val="002060"/>
                </a:solidFill>
                <a:latin typeface="+mn-ea"/>
                <a:ea typeface="+mn-ea"/>
                <a:sym typeface="DotumChe" panose="020B0609000101010101" pitchFamily="49" charset="-127"/>
              </a:rPr>
              <a:t>学院，学习时长统计</a:t>
            </a:r>
          </a:p>
          <a:p>
            <a:pPr algn="just">
              <a:spcAft>
                <a:spcPts val="667"/>
              </a:spcAft>
              <a:defRPr/>
            </a:pPr>
            <a:endParaRPr lang="zh-CN" altLang="en-US" sz="2200" dirty="0">
              <a:solidFill>
                <a:srgbClr val="002060"/>
              </a:solidFill>
              <a:latin typeface="+mn-ea"/>
              <a:ea typeface="+mn-ea"/>
              <a:sym typeface="DotumChe" panose="020B0609000101010101" pitchFamily="49" charset="-127"/>
            </a:endParaRPr>
          </a:p>
          <a:p>
            <a:pPr algn="just">
              <a:spcAft>
                <a:spcPts val="667"/>
              </a:spcAft>
              <a:defRPr/>
            </a:pPr>
            <a:r>
              <a:rPr lang="zh-CN" altLang="en-US" sz="2200" dirty="0">
                <a:solidFill>
                  <a:srgbClr val="002060"/>
                </a:solidFill>
                <a:latin typeface="+mn-ea"/>
                <a:ea typeface="+mn-ea"/>
                <a:sym typeface="DotumChe" panose="020B0609000101010101" pitchFamily="49" charset="-127"/>
              </a:rPr>
              <a:t>任务要求：</a:t>
            </a:r>
          </a:p>
          <a:p>
            <a:pPr algn="just">
              <a:spcAft>
                <a:spcPts val="667"/>
              </a:spcAft>
              <a:defRPr/>
            </a:pPr>
            <a:r>
              <a:rPr lang="en-US" altLang="zh-CN" sz="2200" dirty="0">
                <a:solidFill>
                  <a:srgbClr val="002060"/>
                </a:solidFill>
                <a:latin typeface="+mn-ea"/>
                <a:ea typeface="+mn-ea"/>
                <a:sym typeface="DotumChe" panose="020B0609000101010101" pitchFamily="49" charset="-127"/>
              </a:rPr>
              <a:t>1. </a:t>
            </a:r>
            <a:r>
              <a:rPr lang="zh-CN" altLang="en-US" sz="2200" dirty="0">
                <a:solidFill>
                  <a:srgbClr val="002060"/>
                </a:solidFill>
                <a:latin typeface="+mn-ea"/>
                <a:ea typeface="+mn-ea"/>
                <a:sym typeface="DotumChe" panose="020B0609000101010101" pitchFamily="49" charset="-127"/>
              </a:rPr>
              <a:t>为 </a:t>
            </a:r>
            <a:r>
              <a:rPr lang="en-US" altLang="zh-CN" sz="2200" dirty="0">
                <a:solidFill>
                  <a:srgbClr val="002060"/>
                </a:solidFill>
                <a:latin typeface="+mn-ea"/>
                <a:ea typeface="+mn-ea"/>
                <a:sym typeface="DotumChe" panose="020B0609000101010101" pitchFamily="49" charset="-127"/>
              </a:rPr>
              <a:t>4 </a:t>
            </a:r>
            <a:r>
              <a:rPr lang="zh-CN" altLang="en-US" sz="2200" dirty="0">
                <a:solidFill>
                  <a:srgbClr val="002060"/>
                </a:solidFill>
                <a:latin typeface="+mn-ea"/>
                <a:ea typeface="+mn-ea"/>
                <a:sym typeface="DotumChe" panose="020B0609000101010101" pitchFamily="49" charset="-127"/>
              </a:rPr>
              <a:t>个网站制作 </a:t>
            </a:r>
            <a:r>
              <a:rPr lang="en-US" altLang="zh-CN" sz="2200" dirty="0">
                <a:solidFill>
                  <a:srgbClr val="002060"/>
                </a:solidFill>
                <a:latin typeface="+mn-ea"/>
                <a:ea typeface="+mn-ea"/>
                <a:sym typeface="DotumChe" panose="020B0609000101010101" pitchFamily="49" charset="-127"/>
              </a:rPr>
              <a:t>HTML </a:t>
            </a:r>
            <a:r>
              <a:rPr lang="zh-CN" altLang="en-US" sz="2200" dirty="0">
                <a:solidFill>
                  <a:srgbClr val="002060"/>
                </a:solidFill>
                <a:latin typeface="+mn-ea"/>
                <a:ea typeface="+mn-ea"/>
                <a:sym typeface="DotumChe" panose="020B0609000101010101" pitchFamily="49" charset="-127"/>
              </a:rPr>
              <a:t>格式的脚本</a:t>
            </a:r>
            <a:endParaRPr lang="en-US" altLang="zh-CN" sz="2200" dirty="0">
              <a:solidFill>
                <a:srgbClr val="002060"/>
              </a:solidFill>
              <a:latin typeface="+mn-ea"/>
              <a:ea typeface="+mn-ea"/>
              <a:sym typeface="DotumChe" panose="020B0609000101010101" pitchFamily="49" charset="-127"/>
            </a:endParaRPr>
          </a:p>
          <a:p>
            <a:pPr algn="just">
              <a:spcAft>
                <a:spcPts val="667"/>
              </a:spcAft>
              <a:defRPr/>
            </a:pPr>
            <a:r>
              <a:rPr lang="en-US" altLang="zh-CN" sz="1800" u="sng" dirty="0">
                <a:solidFill>
                  <a:srgbClr val="002060"/>
                </a:solidFill>
                <a:latin typeface="+mn-ea"/>
                <a:ea typeface="+mn-ea"/>
                <a:sym typeface="DotumChe" panose="020B0609000101010101" pitchFamily="49" charset="-127"/>
              </a:rPr>
              <a:t>https://wangding.github.io/Sample/Selenium/</a:t>
            </a:r>
          </a:p>
          <a:p>
            <a:pPr algn="just">
              <a:spcAft>
                <a:spcPts val="667"/>
              </a:spcAft>
              <a:defRPr/>
            </a:pPr>
            <a:r>
              <a:rPr lang="en-US" altLang="zh-CN" sz="1800" dirty="0">
                <a:solidFill>
                  <a:srgbClr val="002060"/>
                </a:solidFill>
                <a:latin typeface="+mn-ea"/>
                <a:ea typeface="+mn-ea"/>
                <a:sym typeface="DotumChe" panose="020B0609000101010101" pitchFamily="49" charset="-127"/>
              </a:rPr>
              <a:t>baiduSearchData.html</a:t>
            </a:r>
          </a:p>
          <a:p>
            <a:pPr algn="just">
              <a:spcAft>
                <a:spcPts val="667"/>
              </a:spcAft>
              <a:defRPr/>
            </a:pPr>
            <a:r>
              <a:rPr lang="en-US" altLang="zh-CN" sz="1800" dirty="0">
                <a:solidFill>
                  <a:srgbClr val="002060"/>
                </a:solidFill>
                <a:latin typeface="+mn-ea"/>
                <a:sym typeface="DotumChe" panose="020B0609000101010101" pitchFamily="49" charset="-127"/>
              </a:rPr>
              <a:t>mobileData.html</a:t>
            </a:r>
          </a:p>
          <a:p>
            <a:pPr algn="just">
              <a:spcAft>
                <a:spcPts val="667"/>
              </a:spcAft>
              <a:defRPr/>
            </a:pPr>
            <a:r>
              <a:rPr lang="en-US" altLang="zh-CN" sz="1800" dirty="0">
                <a:solidFill>
                  <a:srgbClr val="002060"/>
                </a:solidFill>
                <a:latin typeface="+mn-ea"/>
                <a:sym typeface="DotumChe" panose="020B0609000101010101" pitchFamily="49" charset="-127"/>
              </a:rPr>
              <a:t>redmineLoginData.html</a:t>
            </a:r>
            <a:endParaRPr lang="zh-CN" altLang="en-US" sz="1800" dirty="0">
              <a:solidFill>
                <a:srgbClr val="002060"/>
              </a:solidFill>
              <a:latin typeface="+mn-ea"/>
              <a:sym typeface="DotumChe" panose="020B0609000101010101" pitchFamily="49" charset="-127"/>
            </a:endParaRPr>
          </a:p>
          <a:p>
            <a:pPr algn="just">
              <a:spcAft>
                <a:spcPts val="667"/>
              </a:spcAft>
              <a:defRPr/>
            </a:pPr>
            <a:r>
              <a:rPr lang="en-US" altLang="zh-CN" sz="1800" dirty="0">
                <a:solidFill>
                  <a:srgbClr val="002060"/>
                </a:solidFill>
                <a:latin typeface="+mn-ea"/>
                <a:ea typeface="+mn-ea"/>
                <a:sym typeface="DotumChe" panose="020B0609000101010101" pitchFamily="49" charset="-127"/>
              </a:rPr>
              <a:t>51ctoLensData.html</a:t>
            </a:r>
          </a:p>
        </p:txBody>
      </p:sp>
    </p:spTree>
    <p:extLst>
      <p:ext uri="{BB962C8B-B14F-4D97-AF65-F5344CB8AC3E}">
        <p14:creationId xmlns:p14="http://schemas.microsoft.com/office/powerpoint/2010/main" val="212534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526297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问题缘起</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问题复现</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第一步：录制脚本并回放</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第二步：</a:t>
            </a:r>
            <a:r>
              <a:rPr lang="en-US" altLang="zh-CN" sz="2000" dirty="0" err="1">
                <a:latin typeface="微软雅黑" panose="020B0503020204020204" pitchFamily="34" charset="-122"/>
                <a:ea typeface="微软雅黑" panose="020B0503020204020204" pitchFamily="34" charset="-122"/>
              </a:rPr>
              <a:t>selectWindow</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命令及 </a:t>
            </a:r>
            <a:r>
              <a:rPr lang="en-US" altLang="zh-CN" sz="2000" dirty="0">
                <a:latin typeface="微软雅黑" panose="020B0503020204020204" pitchFamily="34" charset="-122"/>
                <a:ea typeface="微软雅黑" panose="020B0503020204020204" pitchFamily="34" charset="-122"/>
              </a:rPr>
              <a:t>open URL</a:t>
            </a: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第三步：单一功能跑通</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第四步：文件名参数化</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第五步：第一重循环，遍历模板</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第六步：定位器参数化</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第七步：第二重循环，遍历文件类型</a:t>
            </a:r>
          </a:p>
        </p:txBody>
      </p:sp>
    </p:spTree>
    <p:extLst>
      <p:ext uri="{BB962C8B-B14F-4D97-AF65-F5344CB8AC3E}">
        <p14:creationId xmlns:p14="http://schemas.microsoft.com/office/powerpoint/2010/main" val="2666975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a:t>
            </a:r>
            <a:r>
              <a:rPr lang="zh-CN" altLang="en-US" sz="2000">
                <a:latin typeface="微软雅黑" panose="020B0503020204020204" pitchFamily="34" charset="-122"/>
                <a:ea typeface="微软雅黑" panose="020B0503020204020204" pitchFamily="34" charset="-122"/>
              </a:rPr>
              <a:t>步：录制脚本并回放</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122333" y="2326765"/>
            <a:ext cx="4875840" cy="3350639"/>
          </a:xfrm>
          <a:prstGeom prst="rect">
            <a:avLst/>
          </a:prstGeom>
        </p:spPr>
      </p:pic>
    </p:spTree>
    <p:extLst>
      <p:ext uri="{BB962C8B-B14F-4D97-AF65-F5344CB8AC3E}">
        <p14:creationId xmlns:p14="http://schemas.microsoft.com/office/powerpoint/2010/main" val="4168094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a:t>
            </a:r>
            <a:r>
              <a:rPr lang="zh-CN" altLang="en-US" sz="2000">
                <a:latin typeface="微软雅黑" panose="020B0503020204020204" pitchFamily="34" charset="-122"/>
                <a:ea typeface="微软雅黑" panose="020B0503020204020204" pitchFamily="34" charset="-122"/>
              </a:rPr>
              <a:t>步：</a:t>
            </a:r>
            <a:r>
              <a:rPr lang="en-US" altLang="zh-CN" sz="2000">
                <a:latin typeface="微软雅黑" panose="020B0503020204020204" pitchFamily="34" charset="-122"/>
                <a:ea typeface="微软雅黑" panose="020B0503020204020204" pitchFamily="34" charset="-122"/>
              </a:rPr>
              <a:t> selectWindow </a:t>
            </a:r>
            <a:r>
              <a:rPr lang="zh-CN" altLang="en-US" sz="2000">
                <a:latin typeface="微软雅黑" panose="020B0503020204020204" pitchFamily="34" charset="-122"/>
                <a:ea typeface="微软雅黑" panose="020B0503020204020204" pitchFamily="34" charset="-122"/>
              </a:rPr>
              <a:t>命令及 </a:t>
            </a:r>
            <a:r>
              <a:rPr lang="en-US" altLang="zh-CN" sz="2000">
                <a:latin typeface="微软雅黑" panose="020B0503020204020204" pitchFamily="34" charset="-122"/>
                <a:ea typeface="微软雅黑" panose="020B0503020204020204" pitchFamily="34" charset="-122"/>
              </a:rPr>
              <a:t>open URL</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srcRect b="28059"/>
          <a:stretch/>
        </p:blipFill>
        <p:spPr>
          <a:xfrm>
            <a:off x="3384030" y="2034829"/>
            <a:ext cx="8381265" cy="4302597"/>
          </a:xfrm>
          <a:prstGeom prst="rect">
            <a:avLst/>
          </a:prstGeom>
        </p:spPr>
      </p:pic>
    </p:spTree>
    <p:extLst>
      <p:ext uri="{BB962C8B-B14F-4D97-AF65-F5344CB8AC3E}">
        <p14:creationId xmlns:p14="http://schemas.microsoft.com/office/powerpoint/2010/main" val="3855933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a:t>
            </a:r>
            <a:r>
              <a:rPr lang="zh-CN" altLang="en-US" sz="2000">
                <a:latin typeface="微软雅黑" panose="020B0503020204020204" pitchFamily="34" charset="-122"/>
                <a:ea typeface="微软雅黑" panose="020B0503020204020204" pitchFamily="34" charset="-122"/>
              </a:rPr>
              <a:t>步：单一功能跑通</a:t>
            </a:r>
            <a:endParaRPr lang="zh-CN" altLang="en-US"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27" y="1908080"/>
            <a:ext cx="7133739" cy="4735759"/>
          </a:xfrm>
          <a:prstGeom prst="rect">
            <a:avLst/>
          </a:prstGeom>
        </p:spPr>
      </p:pic>
    </p:spTree>
    <p:extLst>
      <p:ext uri="{BB962C8B-B14F-4D97-AF65-F5344CB8AC3E}">
        <p14:creationId xmlns:p14="http://schemas.microsoft.com/office/powerpoint/2010/main" val="3266069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478905" y="506416"/>
            <a:ext cx="784896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文件名参数化</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126" y="976312"/>
            <a:ext cx="7017850" cy="5090412"/>
          </a:xfrm>
          <a:prstGeom prst="rect">
            <a:avLst/>
          </a:prstGeom>
        </p:spPr>
      </p:pic>
    </p:spTree>
    <p:extLst>
      <p:ext uri="{BB962C8B-B14F-4D97-AF65-F5344CB8AC3E}">
        <p14:creationId xmlns:p14="http://schemas.microsoft.com/office/powerpoint/2010/main" val="160804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第一重循环</a:t>
            </a:r>
          </a:p>
        </p:txBody>
      </p:sp>
      <p:pic>
        <p:nvPicPr>
          <p:cNvPr id="3" name="图片 2"/>
          <p:cNvPicPr>
            <a:picLocks noChangeAspect="1"/>
          </p:cNvPicPr>
          <p:nvPr/>
        </p:nvPicPr>
        <p:blipFill>
          <a:blip r:embed="rId3"/>
          <a:stretch>
            <a:fillRect/>
          </a:stretch>
        </p:blipFill>
        <p:spPr>
          <a:xfrm>
            <a:off x="4011291" y="506416"/>
            <a:ext cx="6753225" cy="5762625"/>
          </a:xfrm>
          <a:prstGeom prst="rect">
            <a:avLst/>
          </a:prstGeom>
        </p:spPr>
      </p:pic>
    </p:spTree>
    <p:extLst>
      <p:ext uri="{BB962C8B-B14F-4D97-AF65-F5344CB8AC3E}">
        <p14:creationId xmlns:p14="http://schemas.microsoft.com/office/powerpoint/2010/main" val="662920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第六步：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定位器参数化</a:t>
            </a:r>
          </a:p>
        </p:txBody>
      </p:sp>
      <p:pic>
        <p:nvPicPr>
          <p:cNvPr id="2" name="图片 1"/>
          <p:cNvPicPr>
            <a:picLocks noChangeAspect="1"/>
          </p:cNvPicPr>
          <p:nvPr/>
        </p:nvPicPr>
        <p:blipFill>
          <a:blip r:embed="rId3"/>
          <a:stretch>
            <a:fillRect/>
          </a:stretch>
        </p:blipFill>
        <p:spPr>
          <a:xfrm>
            <a:off x="5785879" y="652809"/>
            <a:ext cx="2952381" cy="5552381"/>
          </a:xfrm>
          <a:prstGeom prst="rect">
            <a:avLst/>
          </a:prstGeom>
        </p:spPr>
      </p:pic>
    </p:spTree>
    <p:extLst>
      <p:ext uri="{BB962C8B-B14F-4D97-AF65-F5344CB8AC3E}">
        <p14:creationId xmlns:p14="http://schemas.microsoft.com/office/powerpoint/2010/main" val="2292596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第七步：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第二重循环</a:t>
            </a:r>
          </a:p>
        </p:txBody>
      </p:sp>
      <p:pic>
        <p:nvPicPr>
          <p:cNvPr id="2" name="图片 1"/>
          <p:cNvPicPr>
            <a:picLocks noChangeAspect="1"/>
          </p:cNvPicPr>
          <p:nvPr/>
        </p:nvPicPr>
        <p:blipFill>
          <a:blip r:embed="rId3"/>
          <a:stretch>
            <a:fillRect/>
          </a:stretch>
        </p:blipFill>
        <p:spPr>
          <a:xfrm>
            <a:off x="4363233" y="0"/>
            <a:ext cx="6101604" cy="6858000"/>
          </a:xfrm>
          <a:prstGeom prst="rect">
            <a:avLst/>
          </a:prstGeom>
        </p:spPr>
      </p:pic>
    </p:spTree>
    <p:extLst>
      <p:ext uri="{BB962C8B-B14F-4D97-AF65-F5344CB8AC3E}">
        <p14:creationId xmlns:p14="http://schemas.microsoft.com/office/powerpoint/2010/main" val="295220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372991"/>
            <a:ext cx="12192000" cy="6112017"/>
          </a:xfrm>
          <a:prstGeom prst="rect">
            <a:avLst/>
          </a:prstGeom>
        </p:spPr>
      </p:pic>
      <p:sp>
        <p:nvSpPr>
          <p:cNvPr id="3" name="箭头: 右 13"/>
          <p:cNvSpPr/>
          <p:nvPr/>
        </p:nvSpPr>
        <p:spPr>
          <a:xfrm rot="2209579">
            <a:off x="5332819" y="1830534"/>
            <a:ext cx="1202510" cy="203798"/>
          </a:xfrm>
          <a:prstGeom prst="right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430966" y="2374386"/>
            <a:ext cx="1951463" cy="8371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17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实现过程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第七步：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第二重循环</a:t>
            </a:r>
          </a:p>
        </p:txBody>
      </p:sp>
      <p:pic>
        <p:nvPicPr>
          <p:cNvPr id="4" name="图片 3"/>
          <p:cNvPicPr>
            <a:picLocks noChangeAspect="1"/>
          </p:cNvPicPr>
          <p:nvPr/>
        </p:nvPicPr>
        <p:blipFill>
          <a:blip r:embed="rId3"/>
          <a:stretch>
            <a:fillRect/>
          </a:stretch>
        </p:blipFill>
        <p:spPr>
          <a:xfrm>
            <a:off x="4363233" y="0"/>
            <a:ext cx="6103452" cy="6858000"/>
          </a:xfrm>
          <a:prstGeom prst="rect">
            <a:avLst/>
          </a:prstGeom>
        </p:spPr>
      </p:pic>
    </p:spTree>
    <p:extLst>
      <p:ext uri="{BB962C8B-B14F-4D97-AF65-F5344CB8AC3E}">
        <p14:creationId xmlns:p14="http://schemas.microsoft.com/office/powerpoint/2010/main" val="674798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21"/>
          <p:cNvSpPr>
            <a:spLocks noChangeArrowheads="1"/>
          </p:cNvSpPr>
          <p:nvPr/>
        </p:nvSpPr>
        <p:spPr bwMode="auto">
          <a:xfrm rot="5400000">
            <a:off x="-1806867" y="1995550"/>
            <a:ext cx="6669319" cy="3055585"/>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5" name="等腰三角形 20"/>
          <p:cNvSpPr>
            <a:spLocks noChangeArrowheads="1"/>
          </p:cNvSpPr>
          <p:nvPr/>
        </p:nvSpPr>
        <p:spPr bwMode="auto">
          <a:xfrm rot="16200000" flipH="1">
            <a:off x="1025962" y="2136307"/>
            <a:ext cx="6858000" cy="2585388"/>
          </a:xfrm>
          <a:prstGeom prst="triangle">
            <a:avLst>
              <a:gd name="adj" fmla="val 5127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6" name="矩形 3"/>
          <p:cNvSpPr>
            <a:spLocks noChangeArrowheads="1"/>
          </p:cNvSpPr>
          <p:nvPr/>
        </p:nvSpPr>
        <p:spPr bwMode="auto">
          <a:xfrm rot="16200000" flipH="1">
            <a:off x="5540828" y="206828"/>
            <a:ext cx="6858000" cy="6444343"/>
          </a:xfrm>
          <a:prstGeom prst="rect">
            <a:avLst/>
          </a:prstGeom>
          <a:solidFill>
            <a:srgbClr val="8ABC1D"/>
          </a:solidFill>
          <a:ln>
            <a:noFill/>
          </a:ln>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7" name="文本框 10"/>
          <p:cNvSpPr>
            <a:spLocks noChangeArrowheads="1"/>
          </p:cNvSpPr>
          <p:nvPr/>
        </p:nvSpPr>
        <p:spPr bwMode="auto">
          <a:xfrm>
            <a:off x="934936" y="410906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 name="文本框 14"/>
          <p:cNvSpPr>
            <a:spLocks noChangeArrowheads="1"/>
          </p:cNvSpPr>
          <p:nvPr/>
        </p:nvSpPr>
        <p:spPr bwMode="auto">
          <a:xfrm>
            <a:off x="1482522" y="2866794"/>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9" name="文本框 15"/>
          <p:cNvSpPr>
            <a:spLocks noChangeArrowheads="1"/>
          </p:cNvSpPr>
          <p:nvPr/>
        </p:nvSpPr>
        <p:spPr bwMode="auto">
          <a:xfrm rot="21006909">
            <a:off x="911656" y="2116897"/>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0" name="文本框 16"/>
          <p:cNvSpPr>
            <a:spLocks noChangeArrowheads="1"/>
          </p:cNvSpPr>
          <p:nvPr/>
        </p:nvSpPr>
        <p:spPr bwMode="auto">
          <a:xfrm rot="514403">
            <a:off x="3131691" y="1958067"/>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 name="文本框 17"/>
          <p:cNvSpPr>
            <a:spLocks noChangeArrowheads="1"/>
          </p:cNvSpPr>
          <p:nvPr/>
        </p:nvSpPr>
        <p:spPr bwMode="auto">
          <a:xfrm rot="20953219">
            <a:off x="2879629" y="3903005"/>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2" name="文本框 18"/>
          <p:cNvSpPr>
            <a:spLocks noChangeArrowheads="1"/>
          </p:cNvSpPr>
          <p:nvPr/>
        </p:nvSpPr>
        <p:spPr bwMode="auto">
          <a:xfrm rot="489738">
            <a:off x="1724120" y="4927839"/>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文本框 19"/>
          <p:cNvSpPr>
            <a:spLocks noChangeArrowheads="1"/>
          </p:cNvSpPr>
          <p:nvPr/>
        </p:nvSpPr>
        <p:spPr bwMode="auto">
          <a:xfrm>
            <a:off x="2030108" y="1159312"/>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5" name="矩形 23"/>
          <p:cNvSpPr>
            <a:spLocks noChangeArrowheads="1"/>
          </p:cNvSpPr>
          <p:nvPr/>
        </p:nvSpPr>
        <p:spPr bwMode="auto">
          <a:xfrm>
            <a:off x="6332686" y="749837"/>
            <a:ext cx="1261884" cy="523220"/>
          </a:xfrm>
          <a:prstGeom prst="rect">
            <a:avLst/>
          </a:prstGeom>
          <a:solidFill>
            <a:schemeClr val="accent6">
              <a:lumMod val="75000"/>
            </a:schemeClr>
          </a:solidFill>
          <a:ln>
            <a:noFill/>
          </a:ln>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800">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28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6" name="矩形 22"/>
          <p:cNvSpPr>
            <a:spLocks noChangeArrowheads="1"/>
          </p:cNvSpPr>
          <p:nvPr/>
        </p:nvSpPr>
        <p:spPr bwMode="auto">
          <a:xfrm>
            <a:off x="6332686" y="1559422"/>
            <a:ext cx="5090057" cy="382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2200" dirty="0">
                <a:solidFill>
                  <a:srgbClr val="002060"/>
                </a:solidFill>
                <a:latin typeface="+mn-ea"/>
                <a:ea typeface="+mn-ea"/>
                <a:sym typeface="DotumChe" panose="020B0609000101010101" pitchFamily="49" charset="-127"/>
              </a:rPr>
              <a:t>被测对象：</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1. </a:t>
            </a:r>
            <a:r>
              <a:rPr lang="en-US" altLang="zh-CN" sz="2200" dirty="0" err="1">
                <a:solidFill>
                  <a:srgbClr val="002060"/>
                </a:solidFill>
                <a:latin typeface="+mn-ea"/>
                <a:ea typeface="+mn-ea"/>
                <a:sym typeface="DotumChe" panose="020B0609000101010101" pitchFamily="49" charset="-127"/>
              </a:rPr>
              <a:t>ProcessOn</a:t>
            </a:r>
            <a:r>
              <a:rPr lang="en-US" altLang="zh-CN" sz="2200" dirty="0">
                <a:solidFill>
                  <a:srgbClr val="002060"/>
                </a:solidFill>
                <a:latin typeface="+mn-ea"/>
                <a:ea typeface="+mn-ea"/>
                <a:sym typeface="DotumChe" panose="020B0609000101010101" pitchFamily="49" charset="-127"/>
              </a:rPr>
              <a:t> </a:t>
            </a:r>
            <a:r>
              <a:rPr lang="zh-CN" altLang="en-US" sz="2200" dirty="0">
                <a:solidFill>
                  <a:srgbClr val="002060"/>
                </a:solidFill>
                <a:latin typeface="+mn-ea"/>
                <a:ea typeface="+mn-ea"/>
                <a:sym typeface="DotumChe" panose="020B0609000101010101" pitchFamily="49" charset="-127"/>
              </a:rPr>
              <a:t>网站，新建文件功能；</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2. </a:t>
            </a:r>
            <a:r>
              <a:rPr lang="zh-CN" altLang="en-US" sz="2200" dirty="0">
                <a:solidFill>
                  <a:srgbClr val="002060"/>
                </a:solidFill>
                <a:latin typeface="+mn-ea"/>
                <a:ea typeface="+mn-ea"/>
                <a:sym typeface="DotumChe" panose="020B0609000101010101" pitchFamily="49" charset="-127"/>
              </a:rPr>
              <a:t>网站地址：</a:t>
            </a:r>
            <a:endParaRPr lang="en-US" altLang="zh-CN" sz="2200" dirty="0">
              <a:solidFill>
                <a:srgbClr val="002060"/>
              </a:solidFill>
              <a:latin typeface="+mn-ea"/>
              <a:ea typeface="+mn-ea"/>
              <a:sym typeface="DotumChe" panose="020B0609000101010101" pitchFamily="49" charset="-127"/>
            </a:endParaRPr>
          </a:p>
          <a:p>
            <a:pPr algn="just">
              <a:spcAft>
                <a:spcPts val="667"/>
              </a:spcAft>
              <a:defRPr/>
            </a:pPr>
            <a:r>
              <a:rPr lang="en-US" altLang="zh-CN" sz="2000" dirty="0">
                <a:solidFill>
                  <a:srgbClr val="002060"/>
                </a:solidFill>
                <a:latin typeface="+mn-ea"/>
                <a:ea typeface="+mn-ea"/>
                <a:sym typeface="DotumChe" panose="020B0609000101010101" pitchFamily="49" charset="-127"/>
              </a:rPr>
              <a:t>http://www.processon.com/diagrams/new</a:t>
            </a:r>
          </a:p>
          <a:p>
            <a:pPr algn="just" eaLnBrk="1" hangingPunct="1">
              <a:spcAft>
                <a:spcPts val="667"/>
              </a:spcAft>
              <a:defRPr/>
            </a:pP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zh-CN" altLang="en-US" sz="2200" dirty="0">
                <a:solidFill>
                  <a:srgbClr val="002060"/>
                </a:solidFill>
                <a:latin typeface="+mn-ea"/>
                <a:ea typeface="+mn-ea"/>
                <a:sym typeface="DotumChe" panose="020B0609000101010101" pitchFamily="49" charset="-127"/>
              </a:rPr>
              <a:t>任务要求：</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1. </a:t>
            </a:r>
            <a:r>
              <a:rPr lang="zh-CN" altLang="en-US" sz="2200" dirty="0">
                <a:solidFill>
                  <a:srgbClr val="002060"/>
                </a:solidFill>
                <a:latin typeface="+mn-ea"/>
                <a:ea typeface="+mn-ea"/>
                <a:sym typeface="DotumChe" panose="020B0609000101010101" pitchFamily="49" charset="-127"/>
              </a:rPr>
              <a:t>制作新建文件的测试脚本；</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2. </a:t>
            </a:r>
            <a:r>
              <a:rPr lang="zh-CN" altLang="en-US" sz="2200" dirty="0">
                <a:solidFill>
                  <a:srgbClr val="002060"/>
                </a:solidFill>
                <a:latin typeface="+mn-ea"/>
                <a:ea typeface="+mn-ea"/>
                <a:sym typeface="DotumChe" panose="020B0609000101010101" pitchFamily="49" charset="-127"/>
              </a:rPr>
              <a:t>要求能够创建各种图形类型；</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3. </a:t>
            </a:r>
            <a:r>
              <a:rPr lang="zh-CN" altLang="en-US" sz="2200" dirty="0">
                <a:solidFill>
                  <a:srgbClr val="002060"/>
                </a:solidFill>
                <a:latin typeface="+mn-ea"/>
                <a:ea typeface="+mn-ea"/>
                <a:sym typeface="DotumChe" panose="020B0609000101010101" pitchFamily="49" charset="-127"/>
              </a:rPr>
              <a:t>要求能够创建各种模板类型；</a:t>
            </a:r>
            <a:endParaRPr lang="en-US" altLang="zh-CN" sz="2200" dirty="0">
              <a:solidFill>
                <a:srgbClr val="002060"/>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210043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9" name="文本框 8"/>
          <p:cNvSpPr txBox="1"/>
          <p:nvPr/>
        </p:nvSpPr>
        <p:spPr>
          <a:xfrm>
            <a:off x="3884328" y="707751"/>
            <a:ext cx="7848963" cy="4985980"/>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问题缘起</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问题复现</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分析问题</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第一次修改脚本：去掉循环控制，简化问题；</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第二次修改脚本：增加参数化，提高脚本调试效率；</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第三次修改脚本：增加注释，提高代码可读性；</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第四次修改脚本：增加测试代码，定位核心问题；</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第五次修改脚本：完成</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5573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第一次修改脚本：去掉循环控制，简化问题；</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srcRect l="13887" t="11633" r="36078" b="56330"/>
          <a:stretch/>
        </p:blipFill>
        <p:spPr>
          <a:xfrm>
            <a:off x="5187652" y="2189525"/>
            <a:ext cx="5242314" cy="3634293"/>
          </a:xfrm>
          <a:prstGeom prst="rect">
            <a:avLst/>
          </a:prstGeom>
          <a:ln>
            <a:solidFill>
              <a:schemeClr val="bg2">
                <a:lumMod val="25000"/>
              </a:schemeClr>
            </a:solidFill>
          </a:ln>
        </p:spPr>
      </p:pic>
    </p:spTree>
    <p:extLst>
      <p:ext uri="{BB962C8B-B14F-4D97-AF65-F5344CB8AC3E}">
        <p14:creationId xmlns:p14="http://schemas.microsoft.com/office/powerpoint/2010/main" val="2718188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第二次修改脚本：增加参数化，提高脚本调试效率；</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srcRect l="13861" t="11701" r="1877" b="55374"/>
          <a:stretch/>
        </p:blipFill>
        <p:spPr>
          <a:xfrm>
            <a:off x="3806890" y="2068690"/>
            <a:ext cx="7994706" cy="3382377"/>
          </a:xfrm>
          <a:prstGeom prst="rect">
            <a:avLst/>
          </a:prstGeom>
        </p:spPr>
      </p:pic>
    </p:spTree>
    <p:extLst>
      <p:ext uri="{BB962C8B-B14F-4D97-AF65-F5344CB8AC3E}">
        <p14:creationId xmlns:p14="http://schemas.microsoft.com/office/powerpoint/2010/main" val="1037633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8" name="文本框 7"/>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第三次修改脚本：增加注释，提高代码可读性；</a:t>
            </a:r>
          </a:p>
        </p:txBody>
      </p:sp>
      <p:pic>
        <p:nvPicPr>
          <p:cNvPr id="3" name="图片 2"/>
          <p:cNvPicPr>
            <a:picLocks noChangeAspect="1"/>
          </p:cNvPicPr>
          <p:nvPr/>
        </p:nvPicPr>
        <p:blipFill rotWithShape="1">
          <a:blip r:embed="rId3"/>
          <a:srcRect l="13860" t="11564" r="1732" b="47347"/>
          <a:stretch/>
        </p:blipFill>
        <p:spPr>
          <a:xfrm>
            <a:off x="3812227" y="2001386"/>
            <a:ext cx="7993164" cy="4212802"/>
          </a:xfrm>
          <a:prstGeom prst="rect">
            <a:avLst/>
          </a:prstGeom>
        </p:spPr>
      </p:pic>
    </p:spTree>
    <p:extLst>
      <p:ext uri="{BB962C8B-B14F-4D97-AF65-F5344CB8AC3E}">
        <p14:creationId xmlns:p14="http://schemas.microsoft.com/office/powerpoint/2010/main" val="3487325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3" name="矩形 2"/>
          <p:cNvSpPr/>
          <p:nvPr/>
        </p:nvSpPr>
        <p:spPr>
          <a:xfrm>
            <a:off x="4760809" y="2236520"/>
            <a:ext cx="6096000" cy="4247317"/>
          </a:xfrm>
          <a:prstGeom prst="rect">
            <a:avLst/>
          </a:prstGeom>
        </p:spPr>
        <p:txBody>
          <a:bodyPr>
            <a:spAutoFit/>
          </a:bodyPr>
          <a:lstStyle/>
          <a:p>
            <a:r>
              <a:rPr lang="zh-CN" altLang="en-US" dirty="0"/>
              <a:t>storeTextPresent  |  step1 面包屑  | wdExist</a:t>
            </a:r>
          </a:p>
          <a:p>
            <a:r>
              <a:rPr lang="zh-CN" altLang="en-US" dirty="0"/>
              <a:t>echo wdExist</a:t>
            </a:r>
          </a:p>
          <a:p>
            <a:r>
              <a:rPr lang="zh-CN" altLang="en-US" dirty="0"/>
              <a:t>storeTextPresent  |  step2 面包屑 | wdExist</a:t>
            </a:r>
          </a:p>
          <a:p>
            <a:r>
              <a:rPr lang="zh-CN" altLang="en-US" dirty="0"/>
              <a:t>echo wdExist</a:t>
            </a:r>
          </a:p>
          <a:p>
            <a:r>
              <a:rPr lang="zh-CN" altLang="en-US" dirty="0"/>
              <a:t>storeTextPresent  |  step3 面包屑 | wdExist</a:t>
            </a:r>
          </a:p>
          <a:p>
            <a:r>
              <a:rPr lang="zh-CN" altLang="en-US" dirty="0"/>
              <a:t>echo wdExist</a:t>
            </a:r>
          </a:p>
          <a:p>
            <a:r>
              <a:rPr lang="zh-CN" altLang="en-US" dirty="0"/>
              <a:t>-------------  此行下面插入 waitFor 命令</a:t>
            </a:r>
          </a:p>
          <a:p>
            <a:r>
              <a:rPr lang="zh-CN" altLang="en-US" dirty="0"/>
              <a:t>waitForTextPresent  | step2 面包屑 </a:t>
            </a:r>
          </a:p>
          <a:p>
            <a:r>
              <a:rPr lang="zh-CN" altLang="en-US" dirty="0"/>
              <a:t>-------------  此行上面插入 waitFor 命令</a:t>
            </a:r>
          </a:p>
          <a:p>
            <a:r>
              <a:rPr lang="zh-CN" altLang="en-US" dirty="0"/>
              <a:t>storeTextPresent  |  step1 面包屑  | wdExist</a:t>
            </a:r>
          </a:p>
          <a:p>
            <a:r>
              <a:rPr lang="zh-CN" altLang="en-US" dirty="0"/>
              <a:t>echo wdExist</a:t>
            </a:r>
          </a:p>
          <a:p>
            <a:r>
              <a:rPr lang="zh-CN" altLang="en-US" dirty="0"/>
              <a:t>storeTextPresent  |  step2 面包屑 | wdExist</a:t>
            </a:r>
          </a:p>
          <a:p>
            <a:r>
              <a:rPr lang="zh-CN" altLang="en-US" dirty="0"/>
              <a:t>echo wdExist</a:t>
            </a:r>
          </a:p>
          <a:p>
            <a:r>
              <a:rPr lang="zh-CN" altLang="en-US" dirty="0"/>
              <a:t>storeTextPresent  |  step3 面包屑 | wdExist</a:t>
            </a:r>
          </a:p>
          <a:p>
            <a:r>
              <a:rPr lang="zh-CN" altLang="en-US" dirty="0"/>
              <a:t>echo wdExist</a:t>
            </a:r>
          </a:p>
        </p:txBody>
      </p:sp>
      <p:sp>
        <p:nvSpPr>
          <p:cNvPr id="9" name="文本框 8"/>
          <p:cNvSpPr txBox="1"/>
          <p:nvPr/>
        </p:nvSpPr>
        <p:spPr>
          <a:xfrm>
            <a:off x="3884328" y="707751"/>
            <a:ext cx="7848963"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第四次修改脚本：增加测试代码，定位核心问题；</a:t>
            </a:r>
          </a:p>
        </p:txBody>
      </p:sp>
    </p:spTree>
    <p:extLst>
      <p:ext uri="{BB962C8B-B14F-4D97-AF65-F5344CB8AC3E}">
        <p14:creationId xmlns:p14="http://schemas.microsoft.com/office/powerpoint/2010/main" val="3753058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905125" cy="6858000"/>
          </a:xfrm>
          <a:prstGeom prst="rect">
            <a:avLst/>
          </a:prstGeom>
          <a:pattFill prst="pct75">
            <a:fgClr>
              <a:srgbClr val="8ABC1D"/>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3688748"/>
            <a:ext cx="1947313" cy="1762319"/>
          </a:xfrm>
          <a:prstGeom prst="rect">
            <a:avLst/>
          </a:prstGeom>
        </p:spPr>
      </p:pic>
      <p:sp>
        <p:nvSpPr>
          <p:cNvPr id="7" name="文本框 6"/>
          <p:cNvSpPr txBox="1"/>
          <p:nvPr/>
        </p:nvSpPr>
        <p:spPr>
          <a:xfrm>
            <a:off x="478905" y="506416"/>
            <a:ext cx="3405423" cy="166199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解决过程</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第五次修改脚本：</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　　完成</a:t>
            </a:r>
          </a:p>
        </p:txBody>
      </p:sp>
      <p:pic>
        <p:nvPicPr>
          <p:cNvPr id="2" name="图片 1"/>
          <p:cNvPicPr>
            <a:picLocks noChangeAspect="1"/>
          </p:cNvPicPr>
          <p:nvPr/>
        </p:nvPicPr>
        <p:blipFill rotWithShape="1">
          <a:blip r:embed="rId3"/>
          <a:srcRect l="13357" t="12324" r="1746" b="40452"/>
          <a:stretch/>
        </p:blipFill>
        <p:spPr>
          <a:xfrm>
            <a:off x="3313652" y="880844"/>
            <a:ext cx="8698233" cy="5251508"/>
          </a:xfrm>
          <a:prstGeom prst="rect">
            <a:avLst/>
          </a:prstGeom>
        </p:spPr>
      </p:pic>
    </p:spTree>
    <p:extLst>
      <p:ext uri="{BB962C8B-B14F-4D97-AF65-F5344CB8AC3E}">
        <p14:creationId xmlns:p14="http://schemas.microsoft.com/office/powerpoint/2010/main" val="41207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21"/>
          <p:cNvSpPr>
            <a:spLocks noChangeArrowheads="1"/>
          </p:cNvSpPr>
          <p:nvPr/>
        </p:nvSpPr>
        <p:spPr bwMode="auto">
          <a:xfrm rot="5400000">
            <a:off x="-1806867" y="1995550"/>
            <a:ext cx="6669319" cy="3055585"/>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5" name="等腰三角形 20"/>
          <p:cNvSpPr>
            <a:spLocks noChangeArrowheads="1"/>
          </p:cNvSpPr>
          <p:nvPr/>
        </p:nvSpPr>
        <p:spPr bwMode="auto">
          <a:xfrm rot="16200000" flipH="1">
            <a:off x="1025962" y="2136307"/>
            <a:ext cx="6858000" cy="2585388"/>
          </a:xfrm>
          <a:prstGeom prst="triangle">
            <a:avLst>
              <a:gd name="adj" fmla="val 5127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6" name="矩形 3"/>
          <p:cNvSpPr>
            <a:spLocks noChangeArrowheads="1"/>
          </p:cNvSpPr>
          <p:nvPr/>
        </p:nvSpPr>
        <p:spPr bwMode="auto">
          <a:xfrm rot="16200000" flipH="1">
            <a:off x="5540828" y="206828"/>
            <a:ext cx="6858000" cy="6444343"/>
          </a:xfrm>
          <a:prstGeom prst="rect">
            <a:avLst/>
          </a:prstGeom>
          <a:solidFill>
            <a:srgbClr val="8ABC1D"/>
          </a:solidFill>
          <a:ln>
            <a:noFill/>
          </a:ln>
          <a:extLst/>
        </p:spPr>
        <p:txBody>
          <a:bodyPr anchor="ct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1444" u="sng">
              <a:solidFill>
                <a:srgbClr val="FFFFFF"/>
              </a:solidFill>
            </a:endParaRPr>
          </a:p>
        </p:txBody>
      </p:sp>
      <p:sp>
        <p:nvSpPr>
          <p:cNvPr id="7" name="文本框 10"/>
          <p:cNvSpPr>
            <a:spLocks noChangeArrowheads="1"/>
          </p:cNvSpPr>
          <p:nvPr/>
        </p:nvSpPr>
        <p:spPr bwMode="auto">
          <a:xfrm>
            <a:off x="934936" y="4109065"/>
            <a:ext cx="1095172" cy="365934"/>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千锤百炼</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8" name="文本框 14"/>
          <p:cNvSpPr>
            <a:spLocks noChangeArrowheads="1"/>
          </p:cNvSpPr>
          <p:nvPr/>
        </p:nvSpPr>
        <p:spPr bwMode="auto">
          <a:xfrm>
            <a:off x="1482522" y="2866794"/>
            <a:ext cx="2180405" cy="5710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3111">
                <a:solidFill>
                  <a:schemeClr val="bg1"/>
                </a:solidFill>
                <a:latin typeface="DotumChe" panose="020B0609000101010101" pitchFamily="49" charset="-127"/>
                <a:ea typeface="微软雅黑" panose="020B0503020204020204" pitchFamily="34" charset="-122"/>
                <a:sym typeface="DotumChe" panose="020B0609000101010101" pitchFamily="49" charset="-127"/>
              </a:rPr>
              <a:t>学而时习之</a:t>
            </a:r>
            <a:endParaRPr lang="en-US" altLang="zh-CN" sz="3111"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9" name="文本框 15"/>
          <p:cNvSpPr>
            <a:spLocks noChangeArrowheads="1"/>
          </p:cNvSpPr>
          <p:nvPr/>
        </p:nvSpPr>
        <p:spPr bwMode="auto">
          <a:xfrm rot="21006909">
            <a:off x="911656" y="2116897"/>
            <a:ext cx="1095172" cy="36593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知行合一</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0" name="文本框 16"/>
          <p:cNvSpPr>
            <a:spLocks noChangeArrowheads="1"/>
          </p:cNvSpPr>
          <p:nvPr/>
        </p:nvSpPr>
        <p:spPr bwMode="auto">
          <a:xfrm rot="514403">
            <a:off x="3131691" y="1958067"/>
            <a:ext cx="1326004" cy="43428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222">
                <a:solidFill>
                  <a:schemeClr val="bg1"/>
                </a:solidFill>
                <a:latin typeface="DotumChe" panose="020B0609000101010101" pitchFamily="49" charset="-127"/>
                <a:ea typeface="微软雅黑" panose="020B0503020204020204" pitchFamily="34" charset="-122"/>
                <a:sym typeface="DotumChe" panose="020B0609000101010101" pitchFamily="49" charset="-127"/>
              </a:rPr>
              <a:t>日新又新</a:t>
            </a:r>
            <a:endParaRPr lang="en-US" altLang="zh-CN" sz="2222"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1" name="文本框 17"/>
          <p:cNvSpPr>
            <a:spLocks noChangeArrowheads="1"/>
          </p:cNvSpPr>
          <p:nvPr/>
        </p:nvSpPr>
        <p:spPr bwMode="auto">
          <a:xfrm rot="20953219">
            <a:off x="2879629" y="3903005"/>
            <a:ext cx="1778051" cy="639534"/>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纸上得来终觉浅</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绝知此事要躬行</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2" name="文本框 18"/>
          <p:cNvSpPr>
            <a:spLocks noChangeArrowheads="1"/>
          </p:cNvSpPr>
          <p:nvPr/>
        </p:nvSpPr>
        <p:spPr bwMode="auto">
          <a:xfrm rot="489738">
            <a:off x="1724120" y="4927839"/>
            <a:ext cx="1550424" cy="639534"/>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实践是检验真</a:t>
            </a:r>
            <a:endParaRPr lang="en-US" altLang="zh-CN" sz="1778">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eaLnBrk="1" hangingPunct="1">
              <a:buFont typeface="Arial" panose="020B0604020202020204" pitchFamily="34" charset="0"/>
              <a:buNone/>
              <a:defRPr/>
            </a:pPr>
            <a:r>
              <a:rPr lang="zh-CN" altLang="en-US" sz="1778">
                <a:solidFill>
                  <a:schemeClr val="bg1"/>
                </a:solidFill>
                <a:latin typeface="DotumChe" panose="020B0609000101010101" pitchFamily="49" charset="-127"/>
                <a:ea typeface="微软雅黑" panose="020B0503020204020204" pitchFamily="34" charset="-122"/>
                <a:sym typeface="DotumChe" panose="020B0609000101010101" pitchFamily="49" charset="-127"/>
              </a:rPr>
              <a:t>理的唯一标准</a:t>
            </a:r>
            <a:endParaRPr lang="en-US" altLang="zh-CN" sz="1778"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3" name="文本框 19"/>
          <p:cNvSpPr>
            <a:spLocks noChangeArrowheads="1"/>
          </p:cNvSpPr>
          <p:nvPr/>
        </p:nvSpPr>
        <p:spPr bwMode="auto">
          <a:xfrm>
            <a:off x="2030108" y="1159312"/>
            <a:ext cx="1467068" cy="40011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DotumChe" panose="020B0609000101010101" pitchFamily="49" charset="-127"/>
                <a:ea typeface="微软雅黑" panose="020B0503020204020204" pitchFamily="34" charset="-122"/>
                <a:sym typeface="DotumChe" panose="020B0609000101010101" pitchFamily="49" charset="-127"/>
              </a:rPr>
              <a:t>实践出真知</a:t>
            </a:r>
            <a:endParaRPr lang="en-US" altLang="zh-CN" sz="20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5" name="矩形 23"/>
          <p:cNvSpPr>
            <a:spLocks noChangeArrowheads="1"/>
          </p:cNvSpPr>
          <p:nvPr/>
        </p:nvSpPr>
        <p:spPr bwMode="auto">
          <a:xfrm>
            <a:off x="6332686" y="749837"/>
            <a:ext cx="1261884" cy="523220"/>
          </a:xfrm>
          <a:prstGeom prst="rect">
            <a:avLst/>
          </a:prstGeom>
          <a:solidFill>
            <a:schemeClr val="accent6">
              <a:lumMod val="75000"/>
            </a:schemeClr>
          </a:solidFill>
          <a:ln>
            <a:noFill/>
          </a:ln>
          <a:extLst/>
        </p:spPr>
        <p:txBody>
          <a:bodyPr wrap="non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800">
                <a:solidFill>
                  <a:schemeClr val="bg1"/>
                </a:solidFill>
                <a:latin typeface="DotumChe" panose="020B0609000101010101" pitchFamily="49" charset="-127"/>
                <a:ea typeface="微软雅黑" panose="020B0503020204020204" pitchFamily="34" charset="-122"/>
                <a:sym typeface="DotumChe" panose="020B0609000101010101" pitchFamily="49" charset="-127"/>
              </a:rPr>
              <a:t>作业：</a:t>
            </a:r>
            <a:endParaRPr lang="en-US" altLang="zh-CN" sz="2800" dirty="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
        <p:nvSpPr>
          <p:cNvPr id="16" name="矩形 22"/>
          <p:cNvSpPr>
            <a:spLocks noChangeArrowheads="1"/>
          </p:cNvSpPr>
          <p:nvPr/>
        </p:nvSpPr>
        <p:spPr bwMode="auto">
          <a:xfrm>
            <a:off x="6332686" y="1559422"/>
            <a:ext cx="5090057" cy="385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just" eaLnBrk="1" hangingPunct="1">
              <a:spcAft>
                <a:spcPts val="667"/>
              </a:spcAft>
              <a:defRPr/>
            </a:pPr>
            <a:r>
              <a:rPr lang="zh-CN" altLang="en-US" sz="2200" dirty="0">
                <a:solidFill>
                  <a:srgbClr val="002060"/>
                </a:solidFill>
                <a:latin typeface="+mn-ea"/>
                <a:ea typeface="+mn-ea"/>
                <a:sym typeface="DotumChe" panose="020B0609000101010101" pitchFamily="49" charset="-127"/>
              </a:rPr>
              <a:t>被测对象：</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1. 913abc </a:t>
            </a:r>
            <a:r>
              <a:rPr lang="zh-CN" altLang="en-US" sz="2200" dirty="0">
                <a:solidFill>
                  <a:srgbClr val="002060"/>
                </a:solidFill>
                <a:latin typeface="+mn-ea"/>
                <a:ea typeface="+mn-ea"/>
                <a:sym typeface="DotumChe" panose="020B0609000101010101" pitchFamily="49" charset="-127"/>
              </a:rPr>
              <a:t>网站注册</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2. </a:t>
            </a:r>
            <a:r>
              <a:rPr lang="zh-CN" altLang="en-US" sz="2200" dirty="0">
                <a:solidFill>
                  <a:srgbClr val="002060"/>
                </a:solidFill>
                <a:latin typeface="+mn-ea"/>
                <a:ea typeface="+mn-ea"/>
                <a:sym typeface="DotumChe" panose="020B0609000101010101" pitchFamily="49" charset="-127"/>
              </a:rPr>
              <a:t>网站地址：</a:t>
            </a:r>
            <a:endParaRPr lang="en-US" altLang="zh-CN" sz="2200" dirty="0">
              <a:solidFill>
                <a:srgbClr val="002060"/>
              </a:solidFill>
              <a:latin typeface="+mn-ea"/>
              <a:ea typeface="+mn-ea"/>
              <a:sym typeface="DotumChe" panose="020B0609000101010101" pitchFamily="49" charset="-127"/>
            </a:endParaRPr>
          </a:p>
          <a:p>
            <a:pPr algn="just">
              <a:spcAft>
                <a:spcPts val="667"/>
              </a:spcAft>
              <a:defRPr/>
            </a:pPr>
            <a:r>
              <a:rPr lang="en-US" altLang="zh-CN" sz="2200" dirty="0">
                <a:solidFill>
                  <a:srgbClr val="002060"/>
                </a:solidFill>
                <a:latin typeface="+mn-ea"/>
                <a:ea typeface="+mn-ea"/>
                <a:sym typeface="DotumChe" panose="020B0609000101010101" pitchFamily="49" charset="-127"/>
              </a:rPr>
              <a:t>            http://www.913abc.com</a:t>
            </a:r>
          </a:p>
          <a:p>
            <a:pPr algn="just" eaLnBrk="1" hangingPunct="1">
              <a:spcAft>
                <a:spcPts val="667"/>
              </a:spcAft>
              <a:defRPr/>
            </a:pP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zh-CN" altLang="en-US" sz="2200" dirty="0">
                <a:solidFill>
                  <a:srgbClr val="002060"/>
                </a:solidFill>
                <a:latin typeface="+mn-ea"/>
                <a:ea typeface="+mn-ea"/>
                <a:sym typeface="DotumChe" panose="020B0609000101010101" pitchFamily="49" charset="-127"/>
              </a:rPr>
              <a:t>任务要求：</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1. </a:t>
            </a:r>
            <a:r>
              <a:rPr lang="zh-CN" altLang="en-US" sz="2200" dirty="0">
                <a:solidFill>
                  <a:srgbClr val="002060"/>
                </a:solidFill>
                <a:latin typeface="+mn-ea"/>
                <a:ea typeface="+mn-ea"/>
                <a:sym typeface="DotumChe" panose="020B0609000101010101" pitchFamily="49" charset="-127"/>
              </a:rPr>
              <a:t>制作注册账户的自动化测试脚本；</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2. </a:t>
            </a:r>
            <a:r>
              <a:rPr lang="zh-CN" altLang="en-US" sz="2200" dirty="0">
                <a:solidFill>
                  <a:srgbClr val="002060"/>
                </a:solidFill>
                <a:latin typeface="+mn-ea"/>
                <a:ea typeface="+mn-ea"/>
                <a:sym typeface="DotumChe" panose="020B0609000101010101" pitchFamily="49" charset="-127"/>
              </a:rPr>
              <a:t>要求脚本最后进入后台管理页面；</a:t>
            </a:r>
            <a:endParaRPr lang="en-US" altLang="zh-CN" sz="2200" dirty="0">
              <a:solidFill>
                <a:srgbClr val="002060"/>
              </a:solidFill>
              <a:latin typeface="+mn-ea"/>
              <a:ea typeface="+mn-ea"/>
              <a:sym typeface="DotumChe" panose="020B0609000101010101" pitchFamily="49" charset="-127"/>
            </a:endParaRPr>
          </a:p>
          <a:p>
            <a:pPr algn="just" eaLnBrk="1" hangingPunct="1">
              <a:spcAft>
                <a:spcPts val="667"/>
              </a:spcAft>
              <a:defRPr/>
            </a:pPr>
            <a:r>
              <a:rPr lang="en-US" altLang="zh-CN" sz="2200" dirty="0">
                <a:solidFill>
                  <a:srgbClr val="002060"/>
                </a:solidFill>
                <a:latin typeface="+mn-ea"/>
                <a:ea typeface="+mn-ea"/>
                <a:sym typeface="DotumChe" panose="020B0609000101010101" pitchFamily="49" charset="-127"/>
              </a:rPr>
              <a:t>3. </a:t>
            </a:r>
            <a:r>
              <a:rPr lang="zh-CN" altLang="en-US" sz="2200" dirty="0">
                <a:solidFill>
                  <a:srgbClr val="002060"/>
                </a:solidFill>
                <a:latin typeface="+mn-ea"/>
                <a:ea typeface="+mn-ea"/>
                <a:sym typeface="DotumChe" panose="020B0609000101010101" pitchFamily="49" charset="-127"/>
              </a:rPr>
              <a:t>脚本快速播放时不出问题；</a:t>
            </a:r>
            <a:endParaRPr lang="en-US" altLang="zh-CN" sz="2200" dirty="0">
              <a:solidFill>
                <a:srgbClr val="002060"/>
              </a:solidFill>
              <a:latin typeface="+mn-ea"/>
              <a:ea typeface="+mn-ea"/>
              <a:sym typeface="DotumChe" panose="020B0609000101010101" pitchFamily="49" charset="-127"/>
            </a:endParaRPr>
          </a:p>
        </p:txBody>
      </p:sp>
    </p:spTree>
    <p:extLst>
      <p:ext uri="{BB962C8B-B14F-4D97-AF65-F5344CB8AC3E}">
        <p14:creationId xmlns:p14="http://schemas.microsoft.com/office/powerpoint/2010/main" val="2838576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4490" b="4490"/>
          <a:stretch/>
        </p:blipFill>
        <p:spPr>
          <a:xfrm>
            <a:off x="-1" y="0"/>
            <a:ext cx="12192000" cy="6858000"/>
          </a:xfrm>
          <a:prstGeom prst="rect">
            <a:avLst/>
          </a:prstGeom>
        </p:spPr>
      </p:pic>
      <p:sp>
        <p:nvSpPr>
          <p:cNvPr id="4" name="文本框 3"/>
          <p:cNvSpPr txBox="1"/>
          <p:nvPr/>
        </p:nvSpPr>
        <p:spPr>
          <a:xfrm>
            <a:off x="0" y="2474686"/>
            <a:ext cx="12191999" cy="1314206"/>
          </a:xfrm>
          <a:prstGeom prst="rect">
            <a:avLst/>
          </a:prstGeom>
          <a:solidFill>
            <a:schemeClr val="bg1">
              <a:alpha val="30000"/>
            </a:schemeClr>
          </a:solidFill>
        </p:spPr>
        <p:txBody>
          <a:bodyPr wrap="square" rtlCol="0" anchor="ctr">
            <a:spAutoFit/>
          </a:bodyPr>
          <a:lstStyle/>
          <a:p>
            <a:pPr algn="ctr">
              <a:lnSpc>
                <a:spcPct val="150000"/>
              </a:lnSpc>
            </a:pPr>
            <a:r>
              <a:rPr lang="zh-CN" altLang="en-US" sz="6000" b="1" dirty="0">
                <a:solidFill>
                  <a:srgbClr val="902F0B"/>
                </a:solidFill>
                <a:latin typeface="微软雅黑" panose="020B0503020204020204" pitchFamily="34" charset="-122"/>
                <a:ea typeface="微软雅黑" panose="020B0503020204020204" pitchFamily="34" charset="-122"/>
              </a:rPr>
              <a:t>学无止境</a:t>
            </a:r>
            <a:endParaRPr lang="en-US" altLang="zh-CN" sz="6000" b="1" dirty="0">
              <a:solidFill>
                <a:srgbClr val="902F0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17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0" y="-961460"/>
            <a:ext cx="12300858" cy="878092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61461"/>
            <a:ext cx="12300858" cy="8780920"/>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810999"/>
            <a:ext cx="10058400" cy="3236001"/>
          </a:xfrm>
          <a:prstGeom prst="rect">
            <a:avLst/>
          </a:prstGeom>
          <a:effectLst>
            <a:softEdge rad="127000"/>
          </a:effectLst>
        </p:spPr>
      </p:pic>
    </p:spTree>
    <p:extLst>
      <p:ext uri="{BB962C8B-B14F-4D97-AF65-F5344CB8AC3E}">
        <p14:creationId xmlns:p14="http://schemas.microsoft.com/office/powerpoint/2010/main" val="15220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9540" y="1004435"/>
            <a:ext cx="5026460" cy="4445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2048"/>
          <a:stretch/>
        </p:blipFill>
        <p:spPr>
          <a:xfrm>
            <a:off x="6096000" y="1004435"/>
            <a:ext cx="5026460" cy="4445000"/>
          </a:xfrm>
          <a:prstGeom prst="rect">
            <a:avLst/>
          </a:prstGeom>
        </p:spPr>
      </p:pic>
      <p:sp>
        <p:nvSpPr>
          <p:cNvPr id="9" name="文本框 8"/>
          <p:cNvSpPr txBox="1"/>
          <p:nvPr/>
        </p:nvSpPr>
        <p:spPr>
          <a:xfrm>
            <a:off x="1069540" y="2365166"/>
            <a:ext cx="5026460" cy="1246495"/>
          </a:xfrm>
          <a:prstGeom prst="rect">
            <a:avLst/>
          </a:prstGeom>
          <a:noFill/>
          <a:effectLst>
            <a:glow rad="127000">
              <a:schemeClr val="tx1">
                <a:lumMod val="50000"/>
                <a:lumOff val="50000"/>
              </a:schemeClr>
            </a:glow>
          </a:effectLst>
        </p:spPr>
        <p:txBody>
          <a:bodyPr wrap="square" rtlCol="0">
            <a:spAutoFit/>
          </a:bodyPr>
          <a:lstStyle/>
          <a:p>
            <a:pPr algn="ctr">
              <a:lnSpc>
                <a:spcPct val="150000"/>
              </a:lnSpc>
            </a:pPr>
            <a:r>
              <a:rPr lang="zh-CN" altLang="en-US" sz="5000" b="1" spc="300" smtClean="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rPr>
              <a:t>验收测试</a:t>
            </a:r>
            <a:endParaRPr lang="en-US" altLang="zh-CN" sz="5000" b="1" spc="300" dirty="0">
              <a:solidFill>
                <a:schemeClr val="bg1"/>
              </a:solidFill>
              <a:effectLst>
                <a:glow rad="228600">
                  <a:schemeClr val="bg2">
                    <a:lumMod val="90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798192" y="3930383"/>
            <a:ext cx="3569155" cy="499624"/>
          </a:xfrm>
          <a:prstGeom prst="rect">
            <a:avLst/>
          </a:prstGeom>
          <a:noFill/>
          <a:effectLst/>
        </p:spPr>
        <p:txBody>
          <a:bodyPr wrap="square" rtlCol="0">
            <a:spAutoFit/>
          </a:bodyPr>
          <a:lstStyle/>
          <a:p>
            <a:pPr algn="ctr">
              <a:lnSpc>
                <a:spcPct val="150000"/>
              </a:lnSpc>
            </a:pPr>
            <a:r>
              <a:rPr lang="en-US" altLang="zh-CN" sz="2000" b="1" smtClean="0">
                <a:solidFill>
                  <a:srgbClr val="354904"/>
                </a:solidFill>
                <a:latin typeface="微软雅黑" panose="020B0503020204020204" pitchFamily="34" charset="-122"/>
                <a:ea typeface="微软雅黑" panose="020B0503020204020204" pitchFamily="34" charset="-122"/>
              </a:rPr>
              <a:t>User </a:t>
            </a:r>
            <a:r>
              <a:rPr lang="en-US" altLang="zh-CN" sz="2000" b="1">
                <a:solidFill>
                  <a:srgbClr val="354904"/>
                </a:solidFill>
                <a:latin typeface="微软雅黑" panose="020B0503020204020204" pitchFamily="34" charset="-122"/>
                <a:ea typeface="微软雅黑" panose="020B0503020204020204" pitchFamily="34" charset="-122"/>
              </a:rPr>
              <a:t>Acceptance </a:t>
            </a:r>
            <a:r>
              <a:rPr lang="en-US" altLang="zh-CN" sz="2000" b="1" smtClean="0">
                <a:solidFill>
                  <a:srgbClr val="354904"/>
                </a:solidFill>
                <a:latin typeface="微软雅黑" panose="020B0503020204020204" pitchFamily="34" charset="-122"/>
                <a:ea typeface="微软雅黑" panose="020B0503020204020204" pitchFamily="34" charset="-122"/>
              </a:rPr>
              <a:t>Testing</a:t>
            </a:r>
            <a:endParaRPr lang="en-US" altLang="zh-CN" sz="2000" b="1" dirty="0">
              <a:solidFill>
                <a:srgbClr val="354904"/>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1069540" y="1004435"/>
            <a:ext cx="10058400" cy="444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1479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18812" y="3155150"/>
            <a:ext cx="7395944" cy="1557349"/>
          </a:xfrm>
          <a:prstGeom prst="rect">
            <a:avLst/>
          </a:prstGeom>
        </p:spPr>
        <p:txBody>
          <a:bodyPr wrap="square">
            <a:spAutoFit/>
          </a:bodyPr>
          <a:lstStyle/>
          <a:p>
            <a:pPr>
              <a:lnSpc>
                <a:spcPct val="140000"/>
              </a:lnSpc>
            </a:pPr>
            <a:r>
              <a:rPr lang="zh-CN" altLang="en-US" sz="3400" spc="100" smtClean="0">
                <a:solidFill>
                  <a:srgbClr val="000000"/>
                </a:solidFill>
                <a:latin typeface="微软雅黑" panose="020B0503020204020204" pitchFamily="34" charset="-122"/>
                <a:ea typeface="微软雅黑" panose="020B0503020204020204" pitchFamily="34" charset="-122"/>
              </a:rPr>
              <a:t>是</a:t>
            </a:r>
            <a:r>
              <a:rPr lang="zh-CN" altLang="en-US" sz="3400" spc="100">
                <a:solidFill>
                  <a:srgbClr val="000000"/>
                </a:solidFill>
                <a:latin typeface="微软雅黑" panose="020B0503020204020204" pitchFamily="34" charset="-122"/>
                <a:ea typeface="微软雅黑" panose="020B0503020204020204" pitchFamily="34" charset="-122"/>
              </a:rPr>
              <a:t>由</a:t>
            </a:r>
            <a:r>
              <a:rPr lang="zh-CN" altLang="en-US" sz="3400" spc="100">
                <a:solidFill>
                  <a:srgbClr val="FF0000"/>
                </a:solidFill>
                <a:latin typeface="微软雅黑" panose="020B0503020204020204" pitchFamily="34" charset="-122"/>
                <a:ea typeface="微软雅黑" panose="020B0503020204020204" pitchFamily="34" charset="-122"/>
              </a:rPr>
              <a:t>客户</a:t>
            </a:r>
            <a:r>
              <a:rPr lang="zh-CN" altLang="en-US" sz="3400" spc="100">
                <a:solidFill>
                  <a:srgbClr val="000000"/>
                </a:solidFill>
                <a:latin typeface="微软雅黑" panose="020B0503020204020204" pitchFamily="34" charset="-122"/>
                <a:ea typeface="微软雅黑" panose="020B0503020204020204" pitchFamily="34" charset="-122"/>
              </a:rPr>
              <a:t>执行的，确保系统</a:t>
            </a:r>
            <a:r>
              <a:rPr lang="zh-CN" altLang="en-US" sz="3400" spc="100">
                <a:solidFill>
                  <a:srgbClr val="000000"/>
                </a:solidFill>
                <a:latin typeface="微软雅黑" panose="020B0503020204020204" pitchFamily="34" charset="-122"/>
                <a:ea typeface="微软雅黑" panose="020B0503020204020204" pitchFamily="34" charset="-122"/>
              </a:rPr>
              <a:t>的</a:t>
            </a:r>
            <a:r>
              <a:rPr lang="zh-CN" altLang="en-US" sz="3400" spc="100" smtClean="0">
                <a:solidFill>
                  <a:srgbClr val="000000"/>
                </a:solidFill>
                <a:latin typeface="微软雅黑" panose="020B0503020204020204" pitchFamily="34" charset="-122"/>
                <a:ea typeface="微软雅黑" panose="020B0503020204020204" pitchFamily="34" charset="-122"/>
              </a:rPr>
              <a:t>实现</a:t>
            </a:r>
            <a:endParaRPr lang="en-US" altLang="zh-CN" sz="3400" spc="100" smtClean="0">
              <a:solidFill>
                <a:srgbClr val="000000"/>
              </a:solidFill>
              <a:latin typeface="微软雅黑" panose="020B0503020204020204" pitchFamily="34" charset="-122"/>
              <a:ea typeface="微软雅黑" panose="020B0503020204020204" pitchFamily="34" charset="-122"/>
            </a:endParaRPr>
          </a:p>
          <a:p>
            <a:pPr>
              <a:lnSpc>
                <a:spcPct val="140000"/>
              </a:lnSpc>
            </a:pPr>
            <a:r>
              <a:rPr lang="zh-CN" altLang="en-US" sz="3400" spc="100" smtClean="0">
                <a:solidFill>
                  <a:srgbClr val="000000"/>
                </a:solidFill>
                <a:latin typeface="微软雅黑" panose="020B0503020204020204" pitchFamily="34" charset="-122"/>
                <a:ea typeface="微软雅黑" panose="020B0503020204020204" pitchFamily="34" charset="-122"/>
              </a:rPr>
              <a:t>与需</a:t>
            </a:r>
            <a:r>
              <a:rPr lang="zh-CN" altLang="en-US" sz="3400" spc="100">
                <a:solidFill>
                  <a:srgbClr val="000000"/>
                </a:solidFill>
                <a:latin typeface="微软雅黑" panose="020B0503020204020204" pitchFamily="34" charset="-122"/>
                <a:ea typeface="微软雅黑" panose="020B0503020204020204" pitchFamily="34" charset="-122"/>
              </a:rPr>
              <a:t>求达成一致的一种测</a:t>
            </a:r>
            <a:r>
              <a:rPr lang="zh-CN" altLang="en-US" sz="3400" spc="100">
                <a:solidFill>
                  <a:srgbClr val="000000"/>
                </a:solidFill>
                <a:latin typeface="微软雅黑" panose="020B0503020204020204" pitchFamily="34" charset="-122"/>
                <a:ea typeface="微软雅黑" panose="020B0503020204020204" pitchFamily="34" charset="-122"/>
              </a:rPr>
              <a:t>试</a:t>
            </a:r>
            <a:r>
              <a:rPr lang="zh-CN" altLang="en-US" sz="3400" spc="100" smtClean="0">
                <a:solidFill>
                  <a:srgbClr val="000000"/>
                </a:solidFill>
                <a:latin typeface="微软雅黑" panose="020B0503020204020204" pitchFamily="34" charset="-122"/>
                <a:ea typeface="微软雅黑" panose="020B0503020204020204" pitchFamily="34" charset="-122"/>
              </a:rPr>
              <a:t>。</a:t>
            </a:r>
            <a:endParaRPr lang="en-US" altLang="zh-CN" sz="3400" spc="100" smtClean="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3318812" y="583247"/>
            <a:ext cx="3560027" cy="1200329"/>
          </a:xfrm>
          <a:prstGeom prst="rect">
            <a:avLst/>
          </a:prstGeom>
        </p:spPr>
        <p:txBody>
          <a:bodyPr wrap="square">
            <a:spAutoFit/>
          </a:bodyPr>
          <a:lstStyle/>
          <a:p>
            <a:pPr>
              <a:lnSpc>
                <a:spcPct val="120000"/>
              </a:lnSpc>
            </a:pPr>
            <a:r>
              <a:rPr lang="zh-CN" altLang="en-US"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验</a:t>
            </a:r>
            <a:r>
              <a:rPr lang="zh-CN" altLang="en-US" sz="6000" b="1" spc="10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收</a:t>
            </a:r>
            <a:r>
              <a:rPr lang="zh-CN" altLang="en-US" sz="6000" b="1" spc="10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测</a:t>
            </a:r>
            <a:r>
              <a:rPr lang="zh-CN" altLang="en-US"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rPr>
              <a:t>试</a:t>
            </a:r>
            <a:endParaRPr lang="en-US" altLang="zh-CN" sz="6000" b="1" spc="100" smtClean="0">
              <a:solidFill>
                <a:srgbClr val="354904"/>
              </a:solidFill>
              <a:effectLst>
                <a:reflection blurRad="6350" stA="60000" endA="900" endPos="58000" dist="88900" dir="5400000" sy="-100000" algn="bl" rotWithShape="0"/>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0" y="0"/>
            <a:ext cx="2776655" cy="6858000"/>
            <a:chOff x="0" y="0"/>
            <a:chExt cx="2776655" cy="685800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28400" y="2052946"/>
              <a:ext cx="6833454" cy="27766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3" name="矩形 12"/>
            <p:cNvSpPr/>
            <p:nvPr/>
          </p:nvSpPr>
          <p:spPr>
            <a:xfrm>
              <a:off x="0" y="0"/>
              <a:ext cx="2776655" cy="6858000"/>
            </a:xfrm>
            <a:prstGeom prst="rect">
              <a:avLst/>
            </a:prstGeom>
            <a:gradFill flip="none" rotWithShape="1">
              <a:gsLst>
                <a:gs pos="0">
                  <a:schemeClr val="accent1">
                    <a:lumMod val="5000"/>
                    <a:lumOff val="95000"/>
                    <a:alpha val="10000"/>
                  </a:schemeClr>
                </a:gs>
                <a:gs pos="100000">
                  <a:schemeClr val="bg2">
                    <a:lumMod val="100000"/>
                  </a:schemeClr>
                </a:gs>
                <a:gs pos="100000">
                  <a:schemeClr val="bg2">
                    <a:lumMod val="90000"/>
                  </a:schemeClr>
                </a:gs>
                <a:gs pos="100000">
                  <a:schemeClr val="bg2">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084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784195"/>
            <a:ext cx="4876800" cy="3309886"/>
          </a:xfrm>
          <a:prstGeom prst="rect">
            <a:avLst/>
          </a:prstGeom>
        </p:spPr>
      </p:pic>
      <p:sp>
        <p:nvSpPr>
          <p:cNvPr id="3" name="矩形 2"/>
          <p:cNvSpPr/>
          <p:nvPr/>
        </p:nvSpPr>
        <p:spPr>
          <a:xfrm>
            <a:off x="1095375" y="1957507"/>
            <a:ext cx="5000625" cy="3022366"/>
          </a:xfrm>
          <a:prstGeom prst="rect">
            <a:avLst/>
          </a:prstGeom>
        </p:spPr>
        <p:txBody>
          <a:bodyPr wrap="square">
            <a:spAutoFit/>
          </a:bodyPr>
          <a:lstStyle/>
          <a:p>
            <a:pPr>
              <a:lnSpc>
                <a:spcPct val="140000"/>
              </a:lnSpc>
            </a:pPr>
            <a:r>
              <a:rPr lang="zh-CN" altLang="en-US" sz="3400" spc="150" smtClean="0">
                <a:solidFill>
                  <a:srgbClr val="000000"/>
                </a:solidFill>
                <a:latin typeface="微软雅黑" panose="020B0503020204020204" pitchFamily="34" charset="-122"/>
                <a:ea typeface="微软雅黑" panose="020B0503020204020204" pitchFamily="34" charset="-122"/>
              </a:rPr>
              <a:t>这</a:t>
            </a:r>
            <a:r>
              <a:rPr lang="zh-CN" altLang="en-US" sz="3400" spc="150">
                <a:solidFill>
                  <a:srgbClr val="000000"/>
                </a:solidFill>
                <a:latin typeface="微软雅黑" panose="020B0503020204020204" pitchFamily="34" charset="-122"/>
                <a:ea typeface="微软雅黑" panose="020B0503020204020204" pitchFamily="34" charset="-122"/>
              </a:rPr>
              <a:t>种测试发生在测试的</a:t>
            </a:r>
            <a:r>
              <a:rPr lang="zh-CN" altLang="en-US" sz="3400" spc="150">
                <a:solidFill>
                  <a:srgbClr val="FF0000"/>
                </a:solidFill>
                <a:latin typeface="微软雅黑" panose="020B0503020204020204" pitchFamily="34" charset="-122"/>
                <a:ea typeface="微软雅黑" panose="020B0503020204020204" pitchFamily="34" charset="-122"/>
              </a:rPr>
              <a:t>最后阶段</a:t>
            </a:r>
            <a:r>
              <a:rPr lang="zh-CN" altLang="en-US" sz="3400" spc="150">
                <a:solidFill>
                  <a:srgbClr val="000000"/>
                </a:solidFill>
                <a:latin typeface="微软雅黑" panose="020B0503020204020204" pitchFamily="34" charset="-122"/>
                <a:ea typeface="微软雅黑" panose="020B0503020204020204" pitchFamily="34" charset="-122"/>
              </a:rPr>
              <a:t>，并且在软件应用程序投放市场或在生产环境上线前执行。</a:t>
            </a:r>
            <a:endParaRPr lang="zh-CN" altLang="en-US" sz="3400" spc="15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820" y="1817445"/>
            <a:ext cx="4586481" cy="3338202"/>
          </a:xfrm>
          <a:prstGeom prst="rect">
            <a:avLst/>
          </a:prstGeom>
        </p:spPr>
      </p:pic>
    </p:spTree>
    <p:extLst>
      <p:ext uri="{BB962C8B-B14F-4D97-AF65-F5344CB8AC3E}">
        <p14:creationId xmlns:p14="http://schemas.microsoft.com/office/powerpoint/2010/main" val="243518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80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2445</Words>
  <Application>Microsoft Office PowerPoint</Application>
  <PresentationFormat>宽屏</PresentationFormat>
  <Paragraphs>258</Paragraphs>
  <Slides>59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DotumChe</vt:lpstr>
      <vt:lpstr>等线</vt:lpstr>
      <vt:lpstr>等线 Light</vt:lpstr>
      <vt:lpstr>宋体</vt:lpstr>
      <vt:lpstr>微软雅黑</vt:lpstr>
      <vt:lpstr>Arial</vt:lpstr>
      <vt:lpstr>Microsoft Sans Serif</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85</cp:revision>
  <dcterms:created xsi:type="dcterms:W3CDTF">2016-12-06T05:53:29Z</dcterms:created>
  <dcterms:modified xsi:type="dcterms:W3CDTF">2017-01-17T06:22:01Z</dcterms:modified>
</cp:coreProperties>
</file>